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1" r:id="rId2"/>
    <p:sldId id="260" r:id="rId3"/>
    <p:sldId id="262" r:id="rId4"/>
  </p:sldIdLst>
  <p:sldSz cx="9906000" cy="6858000" type="A4"/>
  <p:notesSz cx="6784975" cy="9906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3" d="100"/>
          <a:sy n="73" d="100"/>
        </p:scale>
        <p:origin x="114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3EB6D-2C99-437F-B447-E3E189B475B9}" type="datetimeFigureOut">
              <a:rPr kumimoji="1" lang="ja-JP" altLang="en-US" smtClean="0"/>
              <a:t>2020/7/29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6416-BA55-4B83-97E6-C3386C70C5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7701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3EB6D-2C99-437F-B447-E3E189B475B9}" type="datetimeFigureOut">
              <a:rPr kumimoji="1" lang="ja-JP" altLang="en-US" smtClean="0"/>
              <a:t>2020/7/29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6416-BA55-4B83-97E6-C3386C70C5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7648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3EB6D-2C99-437F-B447-E3E189B475B9}" type="datetimeFigureOut">
              <a:rPr kumimoji="1" lang="ja-JP" altLang="en-US" smtClean="0"/>
              <a:t>2020/7/29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6416-BA55-4B83-97E6-C3386C70C5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0378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3EB6D-2C99-437F-B447-E3E189B475B9}" type="datetimeFigureOut">
              <a:rPr kumimoji="1" lang="ja-JP" altLang="en-US" smtClean="0"/>
              <a:t>2020/7/29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6416-BA55-4B83-97E6-C3386C70C5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5550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3EB6D-2C99-437F-B447-E3E189B475B9}" type="datetimeFigureOut">
              <a:rPr kumimoji="1" lang="ja-JP" altLang="en-US" smtClean="0"/>
              <a:t>2020/7/29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6416-BA55-4B83-97E6-C3386C70C5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3188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3EB6D-2C99-437F-B447-E3E189B475B9}" type="datetimeFigureOut">
              <a:rPr kumimoji="1" lang="ja-JP" altLang="en-US" smtClean="0"/>
              <a:t>2020/7/29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6416-BA55-4B83-97E6-C3386C70C5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0526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3EB6D-2C99-437F-B447-E3E189B475B9}" type="datetimeFigureOut">
              <a:rPr kumimoji="1" lang="ja-JP" altLang="en-US" smtClean="0"/>
              <a:t>2020/7/29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6416-BA55-4B83-97E6-C3386C70C5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0658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3EB6D-2C99-437F-B447-E3E189B475B9}" type="datetimeFigureOut">
              <a:rPr kumimoji="1" lang="ja-JP" altLang="en-US" smtClean="0"/>
              <a:t>2020/7/29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6416-BA55-4B83-97E6-C3386C70C5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2448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3EB6D-2C99-437F-B447-E3E189B475B9}" type="datetimeFigureOut">
              <a:rPr kumimoji="1" lang="ja-JP" altLang="en-US" smtClean="0"/>
              <a:t>2020/7/29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6416-BA55-4B83-97E6-C3386C70C5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9767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3EB6D-2C99-437F-B447-E3E189B475B9}" type="datetimeFigureOut">
              <a:rPr kumimoji="1" lang="ja-JP" altLang="en-US" smtClean="0"/>
              <a:t>2020/7/29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6416-BA55-4B83-97E6-C3386C70C5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5603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3EB6D-2C99-437F-B447-E3E189B475B9}" type="datetimeFigureOut">
              <a:rPr kumimoji="1" lang="ja-JP" altLang="en-US" smtClean="0"/>
              <a:t>2020/7/29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6416-BA55-4B83-97E6-C3386C70C5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1505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13EB6D-2C99-437F-B447-E3E189B475B9}" type="datetimeFigureOut">
              <a:rPr kumimoji="1" lang="ja-JP" altLang="en-US" smtClean="0"/>
              <a:t>2020/7/29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E6416-BA55-4B83-97E6-C3386C70C5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3370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12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7.jpeg"/><Relationship Id="rId5" Type="http://schemas.microsoft.com/office/2007/relationships/hdphoto" Target="../media/hdphoto2.wdp"/><Relationship Id="rId10" Type="http://schemas.microsoft.com/office/2007/relationships/hdphoto" Target="../media/hdphoto4.wdp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4443" y="600211"/>
            <a:ext cx="10034886" cy="5657578"/>
          </a:xfrm>
          <a:prstGeom prst="rect">
            <a:avLst/>
          </a:prstGeom>
        </p:spPr>
      </p:pic>
      <p:sp>
        <p:nvSpPr>
          <p:cNvPr id="3" name="テキスト ボックス 4">
            <a:extLst>
              <a:ext uri="{FF2B5EF4-FFF2-40B4-BE49-F238E27FC236}">
                <a16:creationId xmlns:a16="http://schemas.microsoft.com/office/drawing/2014/main" id="{00000000-0008-0000-0000-000005000000}"/>
              </a:ext>
            </a:extLst>
          </p:cNvPr>
          <p:cNvSpPr txBox="1"/>
          <p:nvPr/>
        </p:nvSpPr>
        <p:spPr>
          <a:xfrm>
            <a:off x="1704402" y="2425541"/>
            <a:ext cx="1848559" cy="962222"/>
          </a:xfrm>
          <a:prstGeom prst="rect">
            <a:avLst/>
          </a:prstGeom>
          <a:noFill/>
          <a:ln w="9525" cmpd="sng">
            <a:noFill/>
          </a:ln>
          <a:effectLst>
            <a:glow rad="215900">
              <a:schemeClr val="bg1"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b="1" dirty="0">
                <a:ln w="3175"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glow rad="381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広野町多目的広場</a:t>
            </a:r>
            <a:endParaRPr kumimoji="1" lang="en-US" altLang="ja-JP" b="1" dirty="0">
              <a:ln w="3175">
                <a:solidFill>
                  <a:schemeClr val="bg1"/>
                </a:solidFill>
              </a:ln>
              <a:solidFill>
                <a:schemeClr val="tx1"/>
              </a:solidFill>
              <a:effectLst>
                <a:glow rad="381000">
                  <a:schemeClr val="bg1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/>
            <a:r>
              <a:rPr kumimoji="1" lang="ja-JP" altLang="en-US" b="1" dirty="0">
                <a:ln w="3175"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glow rad="381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（女子サッカー会場）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00000000-0008-0000-0000-00000D000000}"/>
              </a:ext>
            </a:extLst>
          </p:cNvPr>
          <p:cNvSpPr/>
          <p:nvPr/>
        </p:nvSpPr>
        <p:spPr>
          <a:xfrm>
            <a:off x="662396" y="3429000"/>
            <a:ext cx="1009650" cy="16002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kumimoji="1" lang="ja-JP" altLang="en-US" sz="1100"/>
          </a:p>
        </p:txBody>
      </p:sp>
      <p:sp>
        <p:nvSpPr>
          <p:cNvPr id="5" name="テキスト ボックス 2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SpPr txBox="1"/>
          <p:nvPr/>
        </p:nvSpPr>
        <p:spPr>
          <a:xfrm>
            <a:off x="229008" y="3728969"/>
            <a:ext cx="1876425" cy="1114425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1400" b="1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ふたば未来</a:t>
            </a:r>
            <a:endParaRPr kumimoji="1" lang="en-US" altLang="ja-JP" sz="1400" b="1">
              <a:ln w="31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/>
            <a:r>
              <a:rPr kumimoji="1" lang="ja-JP" altLang="en-US" sz="1400" b="1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学園高校</a:t>
            </a:r>
          </a:p>
        </p:txBody>
      </p:sp>
      <p:sp>
        <p:nvSpPr>
          <p:cNvPr id="6" name="テキスト ボックス 29">
            <a:extLst>
              <a:ext uri="{FF2B5EF4-FFF2-40B4-BE49-F238E27FC236}">
                <a16:creationId xmlns:a16="http://schemas.microsoft.com/office/drawing/2014/main" id="{00000000-0008-0000-0000-00001E000000}"/>
              </a:ext>
            </a:extLst>
          </p:cNvPr>
          <p:cNvSpPr txBox="1"/>
          <p:nvPr/>
        </p:nvSpPr>
        <p:spPr>
          <a:xfrm>
            <a:off x="5617029" y="3429000"/>
            <a:ext cx="637602" cy="299969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 cmpd="sng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1050" b="1" dirty="0">
                <a:ln w="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イオン</a:t>
            </a:r>
          </a:p>
        </p:txBody>
      </p:sp>
      <p:sp>
        <p:nvSpPr>
          <p:cNvPr id="7" name="テキスト ボックス 5">
            <a:extLst>
              <a:ext uri="{FF2B5EF4-FFF2-40B4-BE49-F238E27FC236}">
                <a16:creationId xmlns:a16="http://schemas.microsoft.com/office/drawing/2014/main" id="{00000000-0008-0000-0000-000006000000}"/>
              </a:ext>
            </a:extLst>
          </p:cNvPr>
          <p:cNvSpPr txBox="1"/>
          <p:nvPr/>
        </p:nvSpPr>
        <p:spPr>
          <a:xfrm>
            <a:off x="3266666" y="2301716"/>
            <a:ext cx="942975" cy="24765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 cmpd="sng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1400" b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立志寮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4841028" y="4736051"/>
            <a:ext cx="776001" cy="586297"/>
          </a:xfrm>
          <a:prstGeom prst="rect">
            <a:avLst/>
          </a:prstGeom>
          <a:solidFill>
            <a:schemeClr val="bg1"/>
          </a:solidFill>
          <a:ln w="28575">
            <a:prstDash val="sysDot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ja-JP" altLang="en-US" sz="1050" dirty="0" smtClean="0">
                <a:solidFill>
                  <a:srgbClr val="FF0000"/>
                </a:solidFill>
              </a:rPr>
              <a:t>公民館</a:t>
            </a:r>
            <a:endParaRPr lang="en-US" altLang="ja-JP" sz="1050" dirty="0">
              <a:solidFill>
                <a:srgbClr val="FF0000"/>
              </a:solidFill>
            </a:endParaRPr>
          </a:p>
          <a:p>
            <a:pPr algn="ctr"/>
            <a:r>
              <a:rPr lang="ja-JP" altLang="en-US" sz="1050" dirty="0" smtClean="0">
                <a:solidFill>
                  <a:srgbClr val="FF0000"/>
                </a:solidFill>
              </a:rPr>
              <a:t>駐車場</a:t>
            </a:r>
            <a:endParaRPr lang="ja-JP" altLang="en-US" sz="1050" dirty="0">
              <a:solidFill>
                <a:srgbClr val="FF0000"/>
              </a:solidFill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611123" y="4004226"/>
            <a:ext cx="500216" cy="1463649"/>
          </a:xfrm>
          <a:prstGeom prst="rect">
            <a:avLst/>
          </a:prstGeom>
          <a:solidFill>
            <a:schemeClr val="bg1"/>
          </a:solidFill>
          <a:ln w="28575">
            <a:prstDash val="sysDot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ja-JP" altLang="en-US" sz="1050" dirty="0">
                <a:solidFill>
                  <a:srgbClr val="FF0000"/>
                </a:solidFill>
              </a:rPr>
              <a:t>広野町総合グランド</a:t>
            </a:r>
            <a:endParaRPr lang="en-US" altLang="ja-JP" sz="1050" dirty="0">
              <a:solidFill>
                <a:srgbClr val="FF0000"/>
              </a:solidFill>
            </a:endParaRPr>
          </a:p>
          <a:p>
            <a:pPr algn="ctr"/>
            <a:r>
              <a:rPr lang="ja-JP" altLang="en-US" sz="1050" dirty="0" smtClean="0">
                <a:solidFill>
                  <a:srgbClr val="FF0000"/>
                </a:solidFill>
              </a:rPr>
              <a:t>　東側駐車場</a:t>
            </a:r>
            <a:endParaRPr lang="ja-JP" altLang="en-US" sz="1050" dirty="0">
              <a:solidFill>
                <a:srgbClr val="FF0000"/>
              </a:solidFill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2958436" y="3299239"/>
            <a:ext cx="457666" cy="859459"/>
          </a:xfrm>
          <a:prstGeom prst="rect">
            <a:avLst/>
          </a:prstGeom>
          <a:solidFill>
            <a:schemeClr val="bg1"/>
          </a:solidFill>
          <a:ln w="28575">
            <a:prstDash val="sysDot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ja-JP" altLang="en-US" sz="1050" dirty="0">
                <a:solidFill>
                  <a:srgbClr val="FF0000"/>
                </a:solidFill>
              </a:rPr>
              <a:t>広野小学校</a:t>
            </a:r>
            <a:endParaRPr lang="en-US" altLang="ja-JP" sz="1050" dirty="0">
              <a:solidFill>
                <a:srgbClr val="FF0000"/>
              </a:solidFill>
            </a:endParaRPr>
          </a:p>
          <a:p>
            <a:pPr algn="ctr"/>
            <a:r>
              <a:rPr lang="ja-JP" altLang="en-US" sz="1050" dirty="0">
                <a:solidFill>
                  <a:srgbClr val="FF0000"/>
                </a:solidFill>
              </a:rPr>
              <a:t>　</a:t>
            </a:r>
            <a:r>
              <a:rPr lang="ja-JP" altLang="en-US" sz="1050" dirty="0" smtClean="0">
                <a:solidFill>
                  <a:srgbClr val="FF0000"/>
                </a:solidFill>
              </a:rPr>
              <a:t>駐車場</a:t>
            </a:r>
            <a:endParaRPr lang="ja-JP" altLang="en-US" sz="1050" dirty="0">
              <a:solidFill>
                <a:srgbClr val="FF0000"/>
              </a:solidFill>
            </a:endParaRPr>
          </a:p>
        </p:txBody>
      </p:sp>
      <p:sp>
        <p:nvSpPr>
          <p:cNvPr id="11" name="テキスト ボックス 4">
            <a:extLst>
              <a:ext uri="{FF2B5EF4-FFF2-40B4-BE49-F238E27FC236}">
                <a16:creationId xmlns:a16="http://schemas.microsoft.com/office/drawing/2014/main" id="{00000000-0008-0000-0000-000005000000}"/>
              </a:ext>
            </a:extLst>
          </p:cNvPr>
          <p:cNvSpPr txBox="1"/>
          <p:nvPr/>
        </p:nvSpPr>
        <p:spPr>
          <a:xfrm>
            <a:off x="757509" y="2834903"/>
            <a:ext cx="2211876" cy="1353369"/>
          </a:xfrm>
          <a:prstGeom prst="rect">
            <a:avLst/>
          </a:prstGeom>
          <a:noFill/>
          <a:ln w="9525" cmpd="sng">
            <a:noFill/>
          </a:ln>
          <a:effectLst>
            <a:glow rad="215900">
              <a:schemeClr val="bg1"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1200" b="1" dirty="0" smtClean="0">
                <a:ln w="3175"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glow rad="381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野球場</a:t>
            </a:r>
            <a:endParaRPr kumimoji="1" lang="en-US" altLang="ja-JP" sz="1200" b="1" dirty="0">
              <a:ln w="3175">
                <a:solidFill>
                  <a:schemeClr val="bg1"/>
                </a:solidFill>
              </a:ln>
              <a:solidFill>
                <a:schemeClr val="tx1"/>
              </a:solidFill>
              <a:effectLst>
                <a:glow rad="381000">
                  <a:schemeClr val="bg1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/>
            <a:endParaRPr kumimoji="1" lang="ja-JP" altLang="en-US" b="1" dirty="0">
              <a:ln w="3175">
                <a:solidFill>
                  <a:schemeClr val="bg1"/>
                </a:solidFill>
              </a:ln>
              <a:solidFill>
                <a:schemeClr val="tx1"/>
              </a:solidFill>
              <a:effectLst>
                <a:glow rad="381000">
                  <a:schemeClr val="bg1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93384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正方形/長方形 24"/>
          <p:cNvSpPr/>
          <p:nvPr/>
        </p:nvSpPr>
        <p:spPr>
          <a:xfrm>
            <a:off x="0" y="0"/>
            <a:ext cx="9981130" cy="246806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涙形 62"/>
          <p:cNvSpPr/>
          <p:nvPr/>
        </p:nvSpPr>
        <p:spPr>
          <a:xfrm>
            <a:off x="869400" y="-1808978"/>
            <a:ext cx="3034630" cy="2930525"/>
          </a:xfrm>
          <a:prstGeom prst="teardrop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2600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0000" contrast="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33" y="1681691"/>
            <a:ext cx="9919953" cy="5002368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6811601" y="2410309"/>
            <a:ext cx="653568" cy="2240677"/>
          </a:xfrm>
          <a:prstGeom prst="rect">
            <a:avLst/>
          </a:prstGeom>
          <a:solidFill>
            <a:schemeClr val="bg1">
              <a:lumMod val="50000"/>
            </a:schemeClr>
          </a:solidFill>
          <a:ln w="28575">
            <a:prstDash val="sysDot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ja-JP" altLang="en-US" sz="1733" dirty="0">
                <a:solidFill>
                  <a:schemeClr val="bg1"/>
                </a:solidFill>
              </a:rPr>
              <a:t>広野町総合グランド</a:t>
            </a:r>
            <a:endParaRPr lang="en-US" altLang="ja-JP" sz="1733" dirty="0">
              <a:solidFill>
                <a:schemeClr val="bg1"/>
              </a:solidFill>
            </a:endParaRPr>
          </a:p>
          <a:p>
            <a:pPr algn="ctr"/>
            <a:r>
              <a:rPr lang="ja-JP" altLang="en-US" sz="1733" dirty="0" smtClean="0">
                <a:solidFill>
                  <a:schemeClr val="bg1"/>
                </a:solidFill>
              </a:rPr>
              <a:t>　東側駐車場</a:t>
            </a:r>
            <a:endParaRPr lang="ja-JP" altLang="en-US" sz="1733" dirty="0">
              <a:solidFill>
                <a:schemeClr val="bg1"/>
              </a:solidFill>
            </a:endParaRPr>
          </a:p>
        </p:txBody>
      </p:sp>
      <p:sp>
        <p:nvSpPr>
          <p:cNvPr id="13" name="曲折矢印 12"/>
          <p:cNvSpPr/>
          <p:nvPr/>
        </p:nvSpPr>
        <p:spPr>
          <a:xfrm rot="16200000">
            <a:off x="3836673" y="1836906"/>
            <a:ext cx="261019" cy="335520"/>
          </a:xfrm>
          <a:prstGeom prst="ben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600">
              <a:noFill/>
            </a:endParaRPr>
          </a:p>
        </p:txBody>
      </p:sp>
      <p:sp>
        <p:nvSpPr>
          <p:cNvPr id="15" name="角丸四角形吹き出し 14"/>
          <p:cNvSpPr/>
          <p:nvPr/>
        </p:nvSpPr>
        <p:spPr>
          <a:xfrm>
            <a:off x="2938951" y="5860708"/>
            <a:ext cx="1165756" cy="455088"/>
          </a:xfrm>
          <a:prstGeom prst="wedgeRoundRectCallout">
            <a:avLst>
              <a:gd name="adj1" fmla="val -25801"/>
              <a:gd name="adj2" fmla="val -216400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100" b="1" dirty="0">
                <a:solidFill>
                  <a:schemeClr val="tx1"/>
                </a:solidFill>
              </a:rPr>
              <a:t>児童館前は、駐車禁止です</a:t>
            </a:r>
            <a:endParaRPr lang="ja-JP" altLang="en-US" sz="1100" b="1" dirty="0"/>
          </a:p>
        </p:txBody>
      </p:sp>
      <p:cxnSp>
        <p:nvCxnSpPr>
          <p:cNvPr id="21" name="直線矢印コネクタ 20"/>
          <p:cNvCxnSpPr/>
          <p:nvPr/>
        </p:nvCxnSpPr>
        <p:spPr>
          <a:xfrm flipH="1" flipV="1">
            <a:off x="3981464" y="1917089"/>
            <a:ext cx="2132000" cy="16815"/>
          </a:xfrm>
          <a:prstGeom prst="straightConnector1">
            <a:avLst/>
          </a:prstGeom>
          <a:ln w="28575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/>
          <p:cNvCxnSpPr/>
          <p:nvPr/>
        </p:nvCxnSpPr>
        <p:spPr>
          <a:xfrm flipH="1" flipV="1">
            <a:off x="6581880" y="5510268"/>
            <a:ext cx="576966" cy="390575"/>
          </a:xfrm>
          <a:prstGeom prst="straightConnector1">
            <a:avLst/>
          </a:prstGeom>
          <a:ln w="28575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/>
          <p:cNvCxnSpPr/>
          <p:nvPr/>
        </p:nvCxnSpPr>
        <p:spPr>
          <a:xfrm flipH="1" flipV="1">
            <a:off x="6461354" y="4830808"/>
            <a:ext cx="162126" cy="612000"/>
          </a:xfrm>
          <a:prstGeom prst="straightConnector1">
            <a:avLst/>
          </a:prstGeom>
          <a:ln w="28575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角丸四角形吹き出し 28"/>
          <p:cNvSpPr/>
          <p:nvPr/>
        </p:nvSpPr>
        <p:spPr>
          <a:xfrm>
            <a:off x="5338029" y="3327348"/>
            <a:ext cx="1224550" cy="898139"/>
          </a:xfrm>
          <a:prstGeom prst="wedgeRoundRectCallout">
            <a:avLst>
              <a:gd name="adj1" fmla="val 59695"/>
              <a:gd name="adj2" fmla="val 114565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100" b="1" dirty="0" smtClean="0">
                <a:solidFill>
                  <a:schemeClr val="tx1"/>
                </a:solidFill>
              </a:rPr>
              <a:t>道路</a:t>
            </a:r>
            <a:r>
              <a:rPr lang="ja-JP" altLang="en-US" sz="1000" b="1" dirty="0">
                <a:solidFill>
                  <a:schemeClr val="tx1"/>
                </a:solidFill>
              </a:rPr>
              <a:t>の</a:t>
            </a:r>
            <a:r>
              <a:rPr lang="ja-JP" altLang="en-US" sz="1100" b="1" dirty="0">
                <a:solidFill>
                  <a:schemeClr val="tx1"/>
                </a:solidFill>
              </a:rPr>
              <a:t>横断</a:t>
            </a:r>
            <a:r>
              <a:rPr lang="ja-JP" altLang="en-US" sz="1000" b="1" dirty="0">
                <a:solidFill>
                  <a:schemeClr val="tx1"/>
                </a:solidFill>
              </a:rPr>
              <a:t>は</a:t>
            </a:r>
            <a:endParaRPr lang="en-US" altLang="ja-JP" sz="1100" b="1" dirty="0">
              <a:solidFill>
                <a:schemeClr val="tx1"/>
              </a:solidFill>
            </a:endParaRPr>
          </a:p>
          <a:p>
            <a:r>
              <a:rPr lang="ja-JP" altLang="en-US" sz="1100" b="1" dirty="0" smtClean="0">
                <a:solidFill>
                  <a:schemeClr val="tx1"/>
                </a:solidFill>
              </a:rPr>
              <a:t>禁止です</a:t>
            </a:r>
            <a:endParaRPr lang="en-US" altLang="ja-JP" sz="1100" b="1" dirty="0" smtClean="0">
              <a:solidFill>
                <a:schemeClr val="tx1"/>
              </a:solidFill>
            </a:endParaRPr>
          </a:p>
          <a:p>
            <a:r>
              <a:rPr lang="ja-JP" altLang="en-US" sz="105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こども園</a:t>
            </a:r>
            <a:r>
              <a:rPr lang="ja-JP" altLang="en-US" sz="8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</a:t>
            </a:r>
            <a:r>
              <a:rPr lang="ja-JP" altLang="en-US" sz="105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前</a:t>
            </a:r>
            <a:endParaRPr lang="en-US" altLang="ja-JP" sz="1050" b="1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05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小学校</a:t>
            </a:r>
            <a:r>
              <a:rPr lang="ja-JP" altLang="en-US" sz="8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</a:t>
            </a:r>
            <a:r>
              <a:rPr lang="ja-JP" altLang="en-US" sz="105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通学</a:t>
            </a:r>
            <a:r>
              <a:rPr lang="ja-JP" altLang="en-US" sz="105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路</a:t>
            </a:r>
            <a:endParaRPr lang="en-US" altLang="ja-JP" sz="1050" b="1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0" name="角丸四角形吹き出し 29"/>
          <p:cNvSpPr/>
          <p:nvPr/>
        </p:nvSpPr>
        <p:spPr>
          <a:xfrm>
            <a:off x="1523357" y="5335473"/>
            <a:ext cx="1350373" cy="494599"/>
          </a:xfrm>
          <a:prstGeom prst="wedgeRoundRectCallout">
            <a:avLst>
              <a:gd name="adj1" fmla="val 48191"/>
              <a:gd name="adj2" fmla="val -103475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100" dirty="0">
                <a:solidFill>
                  <a:schemeClr val="tx1"/>
                </a:solidFill>
              </a:rPr>
              <a:t>道路の</a:t>
            </a:r>
            <a:r>
              <a:rPr lang="ja-JP" altLang="en-US" sz="1100" dirty="0" smtClean="0">
                <a:solidFill>
                  <a:schemeClr val="tx1"/>
                </a:solidFill>
              </a:rPr>
              <a:t>横断あり</a:t>
            </a:r>
            <a:endParaRPr lang="ja-JP" altLang="en-US" sz="1100" dirty="0"/>
          </a:p>
        </p:txBody>
      </p:sp>
      <p:sp>
        <p:nvSpPr>
          <p:cNvPr id="19" name="正方形/長方形 18"/>
          <p:cNvSpPr/>
          <p:nvPr/>
        </p:nvSpPr>
        <p:spPr>
          <a:xfrm>
            <a:off x="1685733" y="4614776"/>
            <a:ext cx="814085" cy="432686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ja-JP" altLang="en-US" sz="1156" dirty="0">
                <a:solidFill>
                  <a:schemeClr val="bg1"/>
                </a:solidFill>
              </a:rPr>
              <a:t>　　</a:t>
            </a:r>
            <a:endParaRPr lang="ja-JP" altLang="en-US" sz="1200" dirty="0">
              <a:solidFill>
                <a:schemeClr val="bg1"/>
              </a:solidFill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8732557" y="5820846"/>
            <a:ext cx="1248573" cy="403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11" dirty="0"/>
              <a:t>至　イオン広野店</a:t>
            </a:r>
            <a:endParaRPr lang="en-US" altLang="ja-JP" sz="1011" dirty="0"/>
          </a:p>
          <a:p>
            <a:endParaRPr lang="ja-JP" altLang="en-US" sz="1011" dirty="0"/>
          </a:p>
        </p:txBody>
      </p:sp>
      <p:sp>
        <p:nvSpPr>
          <p:cNvPr id="2" name="二方向矢印 1"/>
          <p:cNvSpPr/>
          <p:nvPr/>
        </p:nvSpPr>
        <p:spPr>
          <a:xfrm rot="10800000">
            <a:off x="6597016" y="2468066"/>
            <a:ext cx="365329" cy="355917"/>
          </a:xfrm>
          <a:prstGeom prst="leftUp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2600"/>
          </a:p>
        </p:txBody>
      </p:sp>
      <p:sp>
        <p:nvSpPr>
          <p:cNvPr id="3" name="禁止 2"/>
          <p:cNvSpPr/>
          <p:nvPr/>
        </p:nvSpPr>
        <p:spPr>
          <a:xfrm>
            <a:off x="6747760" y="4449155"/>
            <a:ext cx="245206" cy="248095"/>
          </a:xfrm>
          <a:prstGeom prst="noSmoking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2600">
              <a:solidFill>
                <a:schemeClr val="tx1"/>
              </a:solidFill>
            </a:endParaRPr>
          </a:p>
        </p:txBody>
      </p:sp>
      <p:cxnSp>
        <p:nvCxnSpPr>
          <p:cNvPr id="9" name="直線コネクタ 8"/>
          <p:cNvCxnSpPr/>
          <p:nvPr/>
        </p:nvCxnSpPr>
        <p:spPr>
          <a:xfrm>
            <a:off x="6167391" y="1928478"/>
            <a:ext cx="470765" cy="261452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/>
          <p:cNvCxnSpPr/>
          <p:nvPr/>
        </p:nvCxnSpPr>
        <p:spPr>
          <a:xfrm>
            <a:off x="6629770" y="2184819"/>
            <a:ext cx="159435" cy="190661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正方形/長方形 32"/>
          <p:cNvSpPr/>
          <p:nvPr/>
        </p:nvSpPr>
        <p:spPr>
          <a:xfrm>
            <a:off x="4950864" y="36391"/>
            <a:ext cx="653568" cy="1254142"/>
          </a:xfrm>
          <a:prstGeom prst="rect">
            <a:avLst/>
          </a:prstGeom>
          <a:solidFill>
            <a:schemeClr val="bg1">
              <a:lumMod val="50000"/>
            </a:schemeClr>
          </a:solidFill>
          <a:ln w="28575">
            <a:prstDash val="sysDot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ja-JP" altLang="en-US" sz="1733" dirty="0">
                <a:solidFill>
                  <a:schemeClr val="bg1"/>
                </a:solidFill>
              </a:rPr>
              <a:t>広野小学校</a:t>
            </a:r>
            <a:endParaRPr lang="en-US" altLang="ja-JP" sz="1733" dirty="0">
              <a:solidFill>
                <a:schemeClr val="bg1"/>
              </a:solidFill>
            </a:endParaRPr>
          </a:p>
          <a:p>
            <a:pPr algn="ctr"/>
            <a:r>
              <a:rPr lang="ja-JP" altLang="en-US" sz="1733" dirty="0">
                <a:solidFill>
                  <a:schemeClr val="bg1"/>
                </a:solidFill>
              </a:rPr>
              <a:t>　</a:t>
            </a:r>
            <a:r>
              <a:rPr lang="ja-JP" altLang="en-US" sz="1733" dirty="0" smtClean="0">
                <a:solidFill>
                  <a:schemeClr val="bg1"/>
                </a:solidFill>
              </a:rPr>
              <a:t>駐車場</a:t>
            </a:r>
            <a:endParaRPr lang="ja-JP" altLang="en-US" sz="1733" dirty="0">
              <a:solidFill>
                <a:schemeClr val="bg1"/>
              </a:solidFill>
            </a:endParaRPr>
          </a:p>
        </p:txBody>
      </p:sp>
      <p:sp>
        <p:nvSpPr>
          <p:cNvPr id="38" name="正方形/長方形 37"/>
          <p:cNvSpPr/>
          <p:nvPr/>
        </p:nvSpPr>
        <p:spPr>
          <a:xfrm>
            <a:off x="4049664" y="1384532"/>
            <a:ext cx="875452" cy="482826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noFill/>
            <a:prstDash val="sysDot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ja-JP" altLang="en-US" sz="1444" dirty="0">
                <a:solidFill>
                  <a:schemeClr val="bg1"/>
                </a:solidFill>
              </a:rPr>
              <a:t>テニスコート</a:t>
            </a:r>
          </a:p>
        </p:txBody>
      </p:sp>
      <p:pic>
        <p:nvPicPr>
          <p:cNvPr id="39" name="図 38"/>
          <p:cNvPicPr>
            <a:picLocks noChangeAspect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23995" y="1619929"/>
            <a:ext cx="357250" cy="21241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5" name="角丸四角形吹き出し 44"/>
          <p:cNvSpPr/>
          <p:nvPr/>
        </p:nvSpPr>
        <p:spPr>
          <a:xfrm>
            <a:off x="1721618" y="54049"/>
            <a:ext cx="1710479" cy="455641"/>
          </a:xfrm>
          <a:prstGeom prst="wedgeRoundRectCallout">
            <a:avLst>
              <a:gd name="adj1" fmla="val 62083"/>
              <a:gd name="adj2" fmla="val 174085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b="1" dirty="0">
                <a:solidFill>
                  <a:schemeClr val="tx1"/>
                </a:solidFill>
                <a:latin typeface="+mj-ea"/>
                <a:ea typeface="+mj-ea"/>
              </a:rPr>
              <a:t>降　車　の　</a:t>
            </a:r>
            <a:r>
              <a:rPr lang="ja-JP" altLang="en-US" sz="1400" b="1" dirty="0" err="1" smtClean="0">
                <a:solidFill>
                  <a:schemeClr val="tx1"/>
                </a:solidFill>
                <a:latin typeface="+mj-ea"/>
                <a:ea typeface="+mj-ea"/>
              </a:rPr>
              <a:t>み</a:t>
            </a:r>
            <a:endParaRPr lang="en-US" altLang="ja-JP" sz="14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70" name="角丸四角形 69"/>
          <p:cNvSpPr/>
          <p:nvPr/>
        </p:nvSpPr>
        <p:spPr>
          <a:xfrm rot="16200000">
            <a:off x="883634" y="2281634"/>
            <a:ext cx="1608331" cy="1489644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2600"/>
          </a:p>
        </p:txBody>
      </p:sp>
      <p:sp>
        <p:nvSpPr>
          <p:cNvPr id="53" name="テキスト ボックス 52"/>
          <p:cNvSpPr txBox="1"/>
          <p:nvPr/>
        </p:nvSpPr>
        <p:spPr>
          <a:xfrm rot="568021">
            <a:off x="1428805" y="1009081"/>
            <a:ext cx="967294" cy="270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56" dirty="0"/>
              <a:t>アリーナへ</a:t>
            </a:r>
          </a:p>
        </p:txBody>
      </p:sp>
      <p:pic>
        <p:nvPicPr>
          <p:cNvPr id="56" name="図 55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866" y="84262"/>
            <a:ext cx="357250" cy="212419"/>
          </a:xfrm>
          <a:prstGeom prst="rect">
            <a:avLst/>
          </a:prstGeom>
        </p:spPr>
      </p:pic>
      <p:pic>
        <p:nvPicPr>
          <p:cNvPr id="57" name="図 56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258" y="2684291"/>
            <a:ext cx="357250" cy="212419"/>
          </a:xfrm>
          <a:prstGeom prst="rect">
            <a:avLst/>
          </a:prstGeom>
        </p:spPr>
      </p:pic>
      <p:sp>
        <p:nvSpPr>
          <p:cNvPr id="88" name="正方形/長方形 87"/>
          <p:cNvSpPr/>
          <p:nvPr/>
        </p:nvSpPr>
        <p:spPr>
          <a:xfrm>
            <a:off x="1886850" y="1354327"/>
            <a:ext cx="1419070" cy="383374"/>
          </a:xfrm>
          <a:prstGeom prst="rect">
            <a:avLst/>
          </a:prstGeom>
          <a:solidFill>
            <a:schemeClr val="bg1">
              <a:lumMod val="50000"/>
            </a:schemeClr>
          </a:solidFill>
          <a:ln w="28575">
            <a:noFill/>
            <a:prstDash val="sysDot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ja-JP" altLang="en-US" sz="1444" dirty="0">
                <a:solidFill>
                  <a:schemeClr val="bg1"/>
                </a:solidFill>
              </a:rPr>
              <a:t>砂利駐車場</a:t>
            </a:r>
          </a:p>
        </p:txBody>
      </p:sp>
      <p:sp>
        <p:nvSpPr>
          <p:cNvPr id="62" name="正方形/長方形 61"/>
          <p:cNvSpPr/>
          <p:nvPr/>
        </p:nvSpPr>
        <p:spPr>
          <a:xfrm>
            <a:off x="8494985" y="4920168"/>
            <a:ext cx="1322682" cy="586297"/>
          </a:xfrm>
          <a:prstGeom prst="rect">
            <a:avLst/>
          </a:prstGeom>
          <a:solidFill>
            <a:schemeClr val="bg1">
              <a:lumMod val="50000"/>
            </a:schemeClr>
          </a:solidFill>
          <a:ln w="28575">
            <a:prstDash val="sysDot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ja-JP" altLang="en-US" sz="1733" dirty="0" smtClean="0">
                <a:solidFill>
                  <a:schemeClr val="bg1"/>
                </a:solidFill>
              </a:rPr>
              <a:t>　公民館</a:t>
            </a:r>
            <a:endParaRPr lang="en-US" altLang="ja-JP" sz="1733" dirty="0">
              <a:solidFill>
                <a:schemeClr val="bg1"/>
              </a:solidFill>
            </a:endParaRPr>
          </a:p>
          <a:p>
            <a:pPr algn="ctr"/>
            <a:r>
              <a:rPr lang="ja-JP" altLang="en-US" sz="1733" dirty="0" smtClean="0">
                <a:solidFill>
                  <a:schemeClr val="bg1"/>
                </a:solidFill>
              </a:rPr>
              <a:t>駐車場</a:t>
            </a:r>
            <a:endParaRPr lang="ja-JP" altLang="en-US" sz="1733" dirty="0">
              <a:solidFill>
                <a:schemeClr val="bg1"/>
              </a:solidFill>
            </a:endParaRPr>
          </a:p>
        </p:txBody>
      </p:sp>
      <p:pic>
        <p:nvPicPr>
          <p:cNvPr id="60" name="図 59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30000" contrast="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293" y="-90381"/>
            <a:ext cx="2763175" cy="1778281"/>
          </a:xfrm>
          <a:prstGeom prst="rect">
            <a:avLst/>
          </a:prstGeom>
        </p:spPr>
      </p:pic>
      <p:pic>
        <p:nvPicPr>
          <p:cNvPr id="65" name="Picture 2" descr="交通誘導員 | human pictogram 2.0 (無料 人物ピクトグラム素材 2.0)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2018" y="750516"/>
            <a:ext cx="807651" cy="807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2" descr="交通誘導員 | human pictogram 2.0 (無料 人物ピクトグラム素材 2.0)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231" y="1112712"/>
            <a:ext cx="807651" cy="807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2" descr="交通誘導員 | human pictogram 2.0 (無料 人物ピクトグラム素材 2.0)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13388" y="1644982"/>
            <a:ext cx="807651" cy="807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2" descr="交通誘導員 | human pictogram 2.0 (無料 人物ピクトグラム素材 2.0)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2644" y="4991610"/>
            <a:ext cx="807651" cy="807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正方形/長方形 68"/>
          <p:cNvSpPr/>
          <p:nvPr/>
        </p:nvSpPr>
        <p:spPr>
          <a:xfrm rot="19952213">
            <a:off x="-2498270" y="332464"/>
            <a:ext cx="3077393" cy="1707055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2600"/>
          </a:p>
        </p:txBody>
      </p:sp>
      <p:sp>
        <p:nvSpPr>
          <p:cNvPr id="72" name="角丸四角形 71"/>
          <p:cNvSpPr/>
          <p:nvPr/>
        </p:nvSpPr>
        <p:spPr>
          <a:xfrm rot="16200000">
            <a:off x="-128057" y="2645433"/>
            <a:ext cx="1504415" cy="257464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2600"/>
          </a:p>
        </p:txBody>
      </p:sp>
      <p:sp>
        <p:nvSpPr>
          <p:cNvPr id="73" name="角丸四角形 72"/>
          <p:cNvSpPr/>
          <p:nvPr/>
        </p:nvSpPr>
        <p:spPr>
          <a:xfrm rot="11691899">
            <a:off x="302043" y="4371737"/>
            <a:ext cx="1352000" cy="327037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2600"/>
          </a:p>
        </p:txBody>
      </p:sp>
      <p:sp>
        <p:nvSpPr>
          <p:cNvPr id="74" name="角丸四角形 73"/>
          <p:cNvSpPr/>
          <p:nvPr/>
        </p:nvSpPr>
        <p:spPr>
          <a:xfrm rot="12458980">
            <a:off x="404054" y="3831192"/>
            <a:ext cx="1133160" cy="257464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2600"/>
          </a:p>
        </p:txBody>
      </p:sp>
      <p:sp>
        <p:nvSpPr>
          <p:cNvPr id="75" name="角丸四角形 74"/>
          <p:cNvSpPr/>
          <p:nvPr/>
        </p:nvSpPr>
        <p:spPr>
          <a:xfrm rot="16200000">
            <a:off x="-563699" y="3060722"/>
            <a:ext cx="1504415" cy="257464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2600"/>
          </a:p>
        </p:txBody>
      </p:sp>
      <p:cxnSp>
        <p:nvCxnSpPr>
          <p:cNvPr id="79" name="直線矢印コネクタ 78"/>
          <p:cNvCxnSpPr/>
          <p:nvPr/>
        </p:nvCxnSpPr>
        <p:spPr>
          <a:xfrm flipH="1" flipV="1">
            <a:off x="7259940" y="5966331"/>
            <a:ext cx="520000" cy="112475"/>
          </a:xfrm>
          <a:prstGeom prst="straightConnector1">
            <a:avLst/>
          </a:prstGeom>
          <a:ln w="28575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線矢印コネクタ 80"/>
          <p:cNvCxnSpPr/>
          <p:nvPr/>
        </p:nvCxnSpPr>
        <p:spPr>
          <a:xfrm flipH="1">
            <a:off x="7824024" y="5719181"/>
            <a:ext cx="44651" cy="312000"/>
          </a:xfrm>
          <a:prstGeom prst="straightConnector1">
            <a:avLst/>
          </a:prstGeom>
          <a:ln w="28575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線矢印コネクタ 83"/>
          <p:cNvCxnSpPr/>
          <p:nvPr/>
        </p:nvCxnSpPr>
        <p:spPr>
          <a:xfrm flipH="1" flipV="1">
            <a:off x="7919942" y="5734177"/>
            <a:ext cx="1885552" cy="44204"/>
          </a:xfrm>
          <a:prstGeom prst="straightConnector1">
            <a:avLst/>
          </a:prstGeom>
          <a:ln w="28575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角丸四角形吹き出し 85"/>
          <p:cNvSpPr/>
          <p:nvPr/>
        </p:nvSpPr>
        <p:spPr>
          <a:xfrm>
            <a:off x="5140895" y="5692089"/>
            <a:ext cx="1389718" cy="613490"/>
          </a:xfrm>
          <a:prstGeom prst="wedgeRoundRectCallout">
            <a:avLst>
              <a:gd name="adj1" fmla="val 57517"/>
              <a:gd name="adj2" fmla="val -103358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100" b="1" dirty="0">
                <a:solidFill>
                  <a:schemeClr val="tx1"/>
                </a:solidFill>
              </a:rPr>
              <a:t>教育の丘駐車場は、駐車禁止です</a:t>
            </a:r>
            <a:endParaRPr lang="ja-JP" altLang="en-US" sz="1100" b="1" dirty="0"/>
          </a:p>
        </p:txBody>
      </p:sp>
      <p:pic>
        <p:nvPicPr>
          <p:cNvPr id="91" name="Picture 2" descr="交通誘導員 | human pictogram 2.0 (無料 人物ピクトグラム素材 2.0)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50319" y="4789336"/>
            <a:ext cx="807651" cy="807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図 75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05468" y="4961725"/>
            <a:ext cx="357250" cy="212419"/>
          </a:xfrm>
          <a:prstGeom prst="rect">
            <a:avLst/>
          </a:prstGeom>
        </p:spPr>
      </p:pic>
      <p:pic>
        <p:nvPicPr>
          <p:cNvPr id="34" name="図 3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070" y="4174227"/>
            <a:ext cx="546927" cy="509637"/>
          </a:xfrm>
          <a:prstGeom prst="rect">
            <a:avLst/>
          </a:prstGeom>
        </p:spPr>
      </p:pic>
      <p:sp>
        <p:nvSpPr>
          <p:cNvPr id="80" name="正方形/長方形 79"/>
          <p:cNvSpPr/>
          <p:nvPr/>
        </p:nvSpPr>
        <p:spPr>
          <a:xfrm>
            <a:off x="4040173" y="33440"/>
            <a:ext cx="875452" cy="1289330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noFill/>
            <a:prstDash val="sysDot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ja-JP" altLang="en-US" sz="1200" dirty="0" smtClean="0">
                <a:solidFill>
                  <a:schemeClr val="bg1"/>
                </a:solidFill>
              </a:rPr>
              <a:t>サッカー場</a:t>
            </a:r>
            <a:endParaRPr lang="ja-JP" altLang="en-US" sz="1200" dirty="0">
              <a:solidFill>
                <a:schemeClr val="bg1"/>
              </a:solidFill>
            </a:endParaRPr>
          </a:p>
        </p:txBody>
      </p:sp>
      <p:sp>
        <p:nvSpPr>
          <p:cNvPr id="82" name="二方向矢印 81"/>
          <p:cNvSpPr/>
          <p:nvPr/>
        </p:nvSpPr>
        <p:spPr>
          <a:xfrm rot="16200000">
            <a:off x="3200547" y="1116296"/>
            <a:ext cx="365329" cy="355917"/>
          </a:xfrm>
          <a:prstGeom prst="leftUp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2600"/>
          </a:p>
        </p:txBody>
      </p:sp>
      <p:cxnSp>
        <p:nvCxnSpPr>
          <p:cNvPr id="51" name="直線矢印コネクタ 50"/>
          <p:cNvCxnSpPr/>
          <p:nvPr/>
        </p:nvCxnSpPr>
        <p:spPr>
          <a:xfrm flipH="1" flipV="1">
            <a:off x="1441110" y="1171268"/>
            <a:ext cx="2088000" cy="318627"/>
          </a:xfrm>
          <a:prstGeom prst="straightConnector1">
            <a:avLst/>
          </a:prstGeom>
          <a:ln w="28575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二方向矢印 82"/>
          <p:cNvSpPr/>
          <p:nvPr/>
        </p:nvSpPr>
        <p:spPr>
          <a:xfrm rot="5400000">
            <a:off x="5243809" y="1793505"/>
            <a:ext cx="365329" cy="355917"/>
          </a:xfrm>
          <a:prstGeom prst="leftUp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2600"/>
          </a:p>
        </p:txBody>
      </p:sp>
      <p:pic>
        <p:nvPicPr>
          <p:cNvPr id="87" name="図 86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203918" flipH="1">
            <a:off x="2238248" y="4370633"/>
            <a:ext cx="259508" cy="154302"/>
          </a:xfrm>
          <a:prstGeom prst="rect">
            <a:avLst/>
          </a:prstGeom>
        </p:spPr>
      </p:pic>
      <p:sp>
        <p:nvSpPr>
          <p:cNvPr id="17" name="正方形/長方形 16"/>
          <p:cNvSpPr/>
          <p:nvPr/>
        </p:nvSpPr>
        <p:spPr>
          <a:xfrm rot="813939">
            <a:off x="801075" y="4810933"/>
            <a:ext cx="814587" cy="11158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メモ 19"/>
          <p:cNvSpPr/>
          <p:nvPr/>
        </p:nvSpPr>
        <p:spPr>
          <a:xfrm>
            <a:off x="7689458" y="296681"/>
            <a:ext cx="2025554" cy="3717809"/>
          </a:xfrm>
          <a:prstGeom prst="foldedCorne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sz="1200" dirty="0" smtClean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1200" dirty="0" smtClean="0">
                <a:solidFill>
                  <a:schemeClr val="tx1"/>
                </a:solidFill>
              </a:rPr>
              <a:t>注意事項</a:t>
            </a:r>
            <a:endParaRPr kumimoji="1" lang="en-US" altLang="ja-JP" sz="1200" dirty="0" smtClean="0">
              <a:solidFill>
                <a:schemeClr val="tx1"/>
              </a:solidFill>
            </a:endParaRPr>
          </a:p>
          <a:p>
            <a:r>
              <a:rPr kumimoji="1" lang="ja-JP" altLang="en-US" sz="1200" dirty="0" smtClean="0">
                <a:solidFill>
                  <a:schemeClr val="tx1"/>
                </a:solidFill>
              </a:rPr>
              <a:t>・</a:t>
            </a:r>
            <a:r>
              <a:rPr kumimoji="1" lang="ja-JP" altLang="en-US" sz="1200" dirty="0">
                <a:solidFill>
                  <a:schemeClr val="tx1"/>
                </a:solidFill>
              </a:rPr>
              <a:t>路上駐車や指定外の周辺施設の駐車場のご利用はご遠慮ください</a:t>
            </a:r>
            <a:r>
              <a:rPr kumimoji="1" lang="ja-JP" altLang="en-US" sz="1200" dirty="0" smtClean="0">
                <a:solidFill>
                  <a:schemeClr val="tx1"/>
                </a:solidFill>
              </a:rPr>
              <a:t>。道路の横断は危険ですのでおやめください。</a:t>
            </a:r>
            <a:endParaRPr kumimoji="1" lang="en-US" altLang="ja-JP" sz="1200" dirty="0" smtClean="0">
              <a:solidFill>
                <a:schemeClr val="tx1"/>
              </a:solidFill>
            </a:endParaRPr>
          </a:p>
          <a:p>
            <a:r>
              <a:rPr kumimoji="1" lang="ja-JP" altLang="en-US" sz="1200" dirty="0" smtClean="0">
                <a:solidFill>
                  <a:schemeClr val="tx1"/>
                </a:solidFill>
              </a:rPr>
              <a:t>●送迎のみの場合</a:t>
            </a:r>
            <a:endParaRPr kumimoji="1" lang="en-US" altLang="ja-JP" sz="1200" dirty="0" smtClean="0">
              <a:solidFill>
                <a:schemeClr val="tx1"/>
              </a:solidFill>
            </a:endParaRPr>
          </a:p>
          <a:p>
            <a:r>
              <a:rPr kumimoji="1" lang="ja-JP" altLang="en-US" sz="1200" dirty="0" smtClean="0">
                <a:solidFill>
                  <a:schemeClr val="tx1"/>
                </a:solidFill>
              </a:rPr>
              <a:t>広野町総合グランド</a:t>
            </a:r>
            <a:r>
              <a:rPr kumimoji="1" lang="ja-JP" altLang="en-US" sz="1200" dirty="0">
                <a:solidFill>
                  <a:schemeClr val="tx1"/>
                </a:solidFill>
              </a:rPr>
              <a:t>北側</a:t>
            </a:r>
            <a:r>
              <a:rPr kumimoji="1" lang="ja-JP" altLang="en-US" sz="1200" dirty="0" smtClean="0">
                <a:solidFill>
                  <a:schemeClr val="tx1"/>
                </a:solidFill>
              </a:rPr>
              <a:t>にある、テニスコート裏の駐車場が降車場です。</a:t>
            </a:r>
            <a:endParaRPr kumimoji="1" lang="en-US" altLang="ja-JP" sz="1200" dirty="0" smtClean="0">
              <a:solidFill>
                <a:schemeClr val="tx1"/>
              </a:solidFill>
            </a:endParaRPr>
          </a:p>
          <a:p>
            <a:r>
              <a:rPr kumimoji="1" lang="ja-JP" altLang="en-US" sz="1200" dirty="0" smtClean="0">
                <a:solidFill>
                  <a:schemeClr val="tx1"/>
                </a:solidFill>
              </a:rPr>
              <a:t>●駐車する場合</a:t>
            </a:r>
            <a:endParaRPr kumimoji="1" lang="en-US" altLang="ja-JP" sz="1200" dirty="0" smtClean="0">
              <a:solidFill>
                <a:schemeClr val="tx1"/>
              </a:solidFill>
            </a:endParaRPr>
          </a:p>
          <a:p>
            <a:r>
              <a:rPr kumimoji="1" lang="ja-JP" altLang="en-US" sz="1200" dirty="0" smtClean="0">
                <a:solidFill>
                  <a:schemeClr val="tx1"/>
                </a:solidFill>
              </a:rPr>
              <a:t>①広野小学校駐車場</a:t>
            </a:r>
            <a:endParaRPr kumimoji="1" lang="en-US" altLang="ja-JP" sz="1200" dirty="0" smtClean="0">
              <a:solidFill>
                <a:schemeClr val="tx1"/>
              </a:solidFill>
            </a:endParaRPr>
          </a:p>
          <a:p>
            <a:r>
              <a:rPr kumimoji="1" lang="ja-JP" altLang="en-US" sz="1200" dirty="0" smtClean="0">
                <a:solidFill>
                  <a:schemeClr val="tx1"/>
                </a:solidFill>
              </a:rPr>
              <a:t>②広野町総合グランド東側駐車場</a:t>
            </a:r>
            <a:endParaRPr kumimoji="1" lang="en-US" altLang="ja-JP" sz="1200" dirty="0" smtClean="0">
              <a:solidFill>
                <a:schemeClr val="tx1"/>
              </a:solidFill>
            </a:endParaRPr>
          </a:p>
          <a:p>
            <a:r>
              <a:rPr kumimoji="1" lang="ja-JP" altLang="en-US" sz="1200" dirty="0" smtClean="0">
                <a:solidFill>
                  <a:schemeClr val="tx1"/>
                </a:solidFill>
              </a:rPr>
              <a:t>③広野町公民館</a:t>
            </a:r>
            <a:endParaRPr kumimoji="1" lang="en-US" altLang="ja-JP" sz="1200" dirty="0" smtClean="0">
              <a:solidFill>
                <a:schemeClr val="tx1"/>
              </a:solidFill>
            </a:endParaRPr>
          </a:p>
          <a:p>
            <a:r>
              <a:rPr kumimoji="1" lang="en-US" altLang="ja-JP" sz="1200" b="1" dirty="0" smtClean="0">
                <a:solidFill>
                  <a:srgbClr val="FF0000"/>
                </a:solidFill>
              </a:rPr>
              <a:t>※8</a:t>
            </a:r>
            <a:r>
              <a:rPr kumimoji="1" lang="ja-JP" altLang="en-US" sz="1200" b="1" dirty="0" smtClean="0">
                <a:solidFill>
                  <a:srgbClr val="FF0000"/>
                </a:solidFill>
              </a:rPr>
              <a:t>月</a:t>
            </a:r>
            <a:r>
              <a:rPr kumimoji="1" lang="en-US" altLang="ja-JP" sz="1200" b="1" dirty="0" smtClean="0">
                <a:solidFill>
                  <a:srgbClr val="FF0000"/>
                </a:solidFill>
              </a:rPr>
              <a:t>7</a:t>
            </a:r>
            <a:r>
              <a:rPr kumimoji="1" lang="ja-JP" altLang="en-US" sz="1200" b="1" dirty="0" smtClean="0">
                <a:solidFill>
                  <a:srgbClr val="FF0000"/>
                </a:solidFill>
              </a:rPr>
              <a:t>日・</a:t>
            </a:r>
            <a:r>
              <a:rPr kumimoji="1" lang="en-US" altLang="ja-JP" sz="1200" b="1" dirty="0" smtClean="0">
                <a:solidFill>
                  <a:srgbClr val="FF0000"/>
                </a:solidFill>
              </a:rPr>
              <a:t>19</a:t>
            </a:r>
            <a:r>
              <a:rPr kumimoji="1" lang="ja-JP" altLang="en-US" sz="1200" b="1" dirty="0" smtClean="0">
                <a:solidFill>
                  <a:srgbClr val="FF0000"/>
                </a:solidFill>
              </a:rPr>
              <a:t>日は広野町総合グラウンド東側駐車場に駐車をお願いします。</a:t>
            </a:r>
            <a:endParaRPr kumimoji="1" lang="ja-JP" altLang="en-US" sz="1200" b="1" dirty="0">
              <a:solidFill>
                <a:srgbClr val="FF0000"/>
              </a:solidFill>
            </a:endParaRPr>
          </a:p>
        </p:txBody>
      </p:sp>
      <p:sp>
        <p:nvSpPr>
          <p:cNvPr id="4" name="対角する 2 つの角を切り取った四角形 3"/>
          <p:cNvSpPr/>
          <p:nvPr/>
        </p:nvSpPr>
        <p:spPr>
          <a:xfrm>
            <a:off x="-1757288" y="798121"/>
            <a:ext cx="1768927" cy="702390"/>
          </a:xfrm>
          <a:prstGeom prst="snip2Diag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 smtClean="0">
                <a:solidFill>
                  <a:schemeClr val="tx1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R2</a:t>
            </a:r>
            <a:r>
              <a:rPr kumimoji="1" lang="ja-JP" altLang="en-US" sz="2000" dirty="0" smtClean="0">
                <a:solidFill>
                  <a:schemeClr val="tx1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体験入学</a:t>
            </a:r>
            <a:endParaRPr kumimoji="1" lang="ja-JP" altLang="en-US" sz="2000" dirty="0">
              <a:solidFill>
                <a:schemeClr val="tx1"/>
              </a:solidFill>
              <a:latin typeface="ＤＨＰ特太ゴシック体" panose="020B0500000000000000" pitchFamily="50" charset="-128"/>
              <a:ea typeface="ＤＨＰ特太ゴシック体" panose="020B0500000000000000" pitchFamily="50" charset="-128"/>
            </a:endParaRPr>
          </a:p>
        </p:txBody>
      </p:sp>
      <p:pic>
        <p:nvPicPr>
          <p:cNvPr id="97" name="Picture 2" descr="交通誘導員 | human pictogram 2.0 (無料 人物ピクトグラム素材 2.0)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9262" y="122664"/>
            <a:ext cx="807651" cy="807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Picture 2" descr="交通誘導員 | human pictogram 2.0 (無料 人物ピクトグラム素材 2.0)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45263" y="3799960"/>
            <a:ext cx="807651" cy="807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" name="Picture 2" descr="交通誘導員 | human pictogram 2.0 (無料 人物ピクトグラム素材 2.0)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7609" y="4882276"/>
            <a:ext cx="807651" cy="807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2417" y="5163155"/>
            <a:ext cx="216000" cy="200066"/>
          </a:xfrm>
          <a:prstGeom prst="rect">
            <a:avLst/>
          </a:prstGeom>
        </p:spPr>
      </p:pic>
      <p:pic>
        <p:nvPicPr>
          <p:cNvPr id="101" name="図 10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181" y="4904719"/>
            <a:ext cx="216000" cy="200066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3650010" y="3968445"/>
            <a:ext cx="15052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>
                <a:solidFill>
                  <a:srgbClr val="FF0000"/>
                </a:solidFill>
              </a:rPr>
              <a:t>通行止め</a:t>
            </a:r>
            <a:endParaRPr kumimoji="1" lang="en-US" altLang="ja-JP" b="1" dirty="0" smtClean="0">
              <a:solidFill>
                <a:srgbClr val="FF0000"/>
              </a:solidFill>
            </a:endParaRPr>
          </a:p>
          <a:p>
            <a:r>
              <a:rPr kumimoji="1" lang="ja-JP" altLang="en-US" b="1" dirty="0">
                <a:solidFill>
                  <a:srgbClr val="FF0000"/>
                </a:solidFill>
              </a:rPr>
              <a:t>歩行者</a:t>
            </a:r>
            <a:r>
              <a:rPr kumimoji="1" lang="ja-JP" altLang="en-US" b="1" dirty="0" smtClean="0">
                <a:solidFill>
                  <a:srgbClr val="FF0000"/>
                </a:solidFill>
              </a:rPr>
              <a:t>は可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90" name="禁止 89"/>
          <p:cNvSpPr/>
          <p:nvPr/>
        </p:nvSpPr>
        <p:spPr>
          <a:xfrm>
            <a:off x="6274111" y="4614776"/>
            <a:ext cx="245206" cy="248095"/>
          </a:xfrm>
          <a:prstGeom prst="noSmoking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2600">
              <a:solidFill>
                <a:schemeClr val="tx1"/>
              </a:solidFill>
            </a:endParaRPr>
          </a:p>
        </p:txBody>
      </p:sp>
      <p:sp>
        <p:nvSpPr>
          <p:cNvPr id="14" name="減算 13"/>
          <p:cNvSpPr/>
          <p:nvPr/>
        </p:nvSpPr>
        <p:spPr>
          <a:xfrm>
            <a:off x="2470107" y="4522646"/>
            <a:ext cx="4288310" cy="428163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323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00000000-0008-0000-0000-0000070000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t="6008"/>
          <a:stretch/>
        </p:blipFill>
        <p:spPr>
          <a:xfrm>
            <a:off x="679269" y="493749"/>
            <a:ext cx="8817428" cy="6224042"/>
          </a:xfrm>
          <a:prstGeom prst="rect">
            <a:avLst/>
          </a:prstGeom>
        </p:spPr>
      </p:pic>
      <p:sp>
        <p:nvSpPr>
          <p:cNvPr id="3" name="テキスト ボックス 7">
            <a:extLst>
              <a:ext uri="{FF2B5EF4-FFF2-40B4-BE49-F238E27FC236}">
                <a16:creationId xmlns:a16="http://schemas.microsoft.com/office/drawing/2014/main" id="{00000000-0008-0000-0000-000008000000}"/>
              </a:ext>
            </a:extLst>
          </p:cNvPr>
          <p:cNvSpPr txBox="1"/>
          <p:nvPr/>
        </p:nvSpPr>
        <p:spPr>
          <a:xfrm>
            <a:off x="5931624" y="718320"/>
            <a:ext cx="2667001" cy="561975"/>
          </a:xfrm>
          <a:prstGeom prst="rect">
            <a:avLst/>
          </a:prstGeom>
          <a:solidFill>
            <a:schemeClr val="lt1"/>
          </a:solidFill>
          <a:ln w="25400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200" b="0" i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広野町サッカー場</a:t>
            </a:r>
            <a:endParaRPr lang="en-US" altLang="ja-JP" sz="1200" b="0" i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ja-JP" altLang="en-US" sz="1200" b="0" i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　広野町大字下北迫字岩沢３１</a:t>
            </a:r>
            <a:r>
              <a:rPr lang="en-US" altLang="ja-JP" sz="1200" b="0" i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ja-JP" altLang="en-US" sz="1200" b="0" i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８</a:t>
            </a:r>
            <a:endParaRPr kumimoji="1" lang="ja-JP" altLang="en-US" sz="120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931624" y="236703"/>
            <a:ext cx="2142309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男子サッカー会場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300442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1785</TotalTime>
  <Words>200</Words>
  <Application>Microsoft Office PowerPoint</Application>
  <PresentationFormat>A4 210 x 297 mm</PresentationFormat>
  <Paragraphs>49</Paragraphs>
  <Slides>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12" baseType="lpstr">
      <vt:lpstr>ＤＨＰ特太ゴシック体</vt:lpstr>
      <vt:lpstr>HGP創英角ｺﾞｼｯｸUB</vt:lpstr>
      <vt:lpstr>HG丸ｺﾞｼｯｸM-PRO</vt:lpstr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</vt:vector>
  </TitlesOfParts>
  <Company>福島県立ふたば未来学園高等学校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生徒共用</dc:creator>
  <cp:lastModifiedBy>anzai.kazuyuki</cp:lastModifiedBy>
  <cp:revision>48</cp:revision>
  <cp:lastPrinted>2020-07-26T23:59:59Z</cp:lastPrinted>
  <dcterms:created xsi:type="dcterms:W3CDTF">2020-03-17T04:23:16Z</dcterms:created>
  <dcterms:modified xsi:type="dcterms:W3CDTF">2020-07-29T06:55:43Z</dcterms:modified>
</cp:coreProperties>
</file>