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0440988" cy="72374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FF8A29"/>
    <a:srgbClr val="97E4FF"/>
    <a:srgbClr val="A3E7FF"/>
    <a:srgbClr val="FF7F15"/>
    <a:srgbClr val="FF7A0D"/>
    <a:srgbClr val="F5750B"/>
    <a:srgbClr val="FF6600"/>
    <a:srgbClr val="A43D3A"/>
    <a:srgbClr val="B64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36" y="78"/>
      </p:cViewPr>
      <p:guideLst>
        <p:guide orient="horz" pos="2280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D409C-F14B-4144-8673-825455CBBACB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4538"/>
            <a:ext cx="5368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8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71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71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2E674-2790-49FF-85AE-935FCCAD99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98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4375" y="744538"/>
            <a:ext cx="53689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2E674-2790-49FF-85AE-935FCCAD996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14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248290"/>
            <a:ext cx="8874840" cy="155135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101201"/>
            <a:ext cx="7308692" cy="18495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74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93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6" y="289834"/>
            <a:ext cx="2349222" cy="617525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50" y="289834"/>
            <a:ext cx="6873650" cy="617525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67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11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6" y="4650709"/>
            <a:ext cx="8874840" cy="14374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6" y="3067525"/>
            <a:ext cx="8874840" cy="158318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98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50" y="1688731"/>
            <a:ext cx="4611436" cy="47763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2" y="1688731"/>
            <a:ext cx="4611436" cy="47763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03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49" y="1620042"/>
            <a:ext cx="4613250" cy="6751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49" y="2295198"/>
            <a:ext cx="4613250" cy="4169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20042"/>
            <a:ext cx="4615062" cy="6751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295198"/>
            <a:ext cx="4615062" cy="4169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00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86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21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1" y="288156"/>
            <a:ext cx="3435013" cy="1226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6" y="288158"/>
            <a:ext cx="5836802" cy="6176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1" y="1514497"/>
            <a:ext cx="3435013" cy="495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90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08" y="5066189"/>
            <a:ext cx="6264593" cy="5980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08" y="646676"/>
            <a:ext cx="6264593" cy="43424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08" y="5664282"/>
            <a:ext cx="6264593" cy="8493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41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1" y="289832"/>
            <a:ext cx="9396889" cy="1206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1" y="1688731"/>
            <a:ext cx="9396889" cy="4776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0" y="6708011"/>
            <a:ext cx="2436231" cy="385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C4515-7412-4CB2-85A6-E97CBEBFDF37}" type="datetimeFigureOut">
              <a:rPr kumimoji="1" lang="ja-JP" altLang="en-US" smtClean="0"/>
              <a:pPr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9" y="6708011"/>
            <a:ext cx="3306313" cy="385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09" y="6708011"/>
            <a:ext cx="2436231" cy="385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D87B5-1811-4FFE-B368-6A6D87DA9B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49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110029" y="1161153"/>
            <a:ext cx="10208208" cy="37493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2" name="正方形/長方形 1"/>
          <p:cNvSpPr/>
          <p:nvPr/>
        </p:nvSpPr>
        <p:spPr>
          <a:xfrm>
            <a:off x="110028" y="5062551"/>
            <a:ext cx="10208208" cy="2078705"/>
          </a:xfrm>
          <a:prstGeom prst="rect">
            <a:avLst/>
          </a:prstGeom>
          <a:solidFill>
            <a:srgbClr val="0070C0"/>
          </a:solidFill>
          <a:ln w="222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角丸四角形 31"/>
          <p:cNvSpPr/>
          <p:nvPr/>
        </p:nvSpPr>
        <p:spPr>
          <a:xfrm>
            <a:off x="2244662" y="81065"/>
            <a:ext cx="8073576" cy="379917"/>
          </a:xfrm>
          <a:prstGeom prst="roundRect">
            <a:avLst/>
          </a:prstGeom>
          <a:solidFill>
            <a:schemeClr val="accent6"/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原子力災害からの復興を果たすグローバル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・リーダー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の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育成</a:t>
            </a:r>
          </a:p>
        </p:txBody>
      </p:sp>
      <p:sp>
        <p:nvSpPr>
          <p:cNvPr id="63" name="角丸四角形 62"/>
          <p:cNvSpPr/>
          <p:nvPr/>
        </p:nvSpPr>
        <p:spPr>
          <a:xfrm>
            <a:off x="2628206" y="5863557"/>
            <a:ext cx="2742329" cy="889770"/>
          </a:xfrm>
          <a:prstGeom prst="roundRect">
            <a:avLst>
              <a:gd name="adj" fmla="val 2751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5269790" y="5863440"/>
            <a:ext cx="4318092" cy="901459"/>
          </a:xfrm>
          <a:prstGeom prst="roundRect">
            <a:avLst>
              <a:gd name="adj" fmla="val 278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prstClr val="black"/>
                </a:solidFill>
              </a:rPr>
              <a:t>　　◆再生可能エネルギー施設の</a:t>
            </a:r>
            <a:r>
              <a:rPr lang="ja-JP" altLang="en-US" sz="1100" dirty="0">
                <a:solidFill>
                  <a:prstClr val="black"/>
                </a:solidFill>
              </a:rPr>
              <a:t>見学</a:t>
            </a:r>
            <a:endParaRPr lang="en-US" altLang="ja-JP" sz="1100" dirty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　　◆風評被害の払拭に取り組む農家での就業体験</a:t>
            </a:r>
            <a:endParaRPr lang="en-US" altLang="ja-JP" sz="1100" dirty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　　◆</a:t>
            </a:r>
            <a:r>
              <a:rPr lang="ja-JP" altLang="en-US" sz="1100" dirty="0">
                <a:solidFill>
                  <a:prstClr val="black"/>
                </a:solidFill>
              </a:rPr>
              <a:t>総合学科研究発表会での</a:t>
            </a:r>
            <a:r>
              <a:rPr lang="ja-JP" altLang="en-US" sz="1100" dirty="0" smtClean="0">
                <a:solidFill>
                  <a:prstClr val="black"/>
                </a:solidFill>
              </a:rPr>
              <a:t>発表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r>
              <a:rPr lang="ja-JP" altLang="en-US" sz="1100" dirty="0">
                <a:solidFill>
                  <a:prstClr val="black"/>
                </a:solidFill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</a:rPr>
              <a:t>　◆福島・国際研究産業都市構想との連携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60654" y="5441971"/>
            <a:ext cx="4252258" cy="396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/>
          </a:sp3d>
        </p:spPr>
        <p:txBody>
          <a:bodyPr wrap="square" rtlCol="0" anchor="ctr">
            <a:noAutofit/>
          </a:bodyPr>
          <a:lstStyle/>
          <a:p>
            <a:pPr algn="r"/>
            <a:r>
              <a:rPr lang="ja-JP" altLang="en-US" sz="14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kumimoji="1" lang="ja-JP" altLang="en-US" sz="1400" dirty="0">
              <a:ln w="95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628206" y="5863556"/>
            <a:ext cx="2742329" cy="901344"/>
          </a:xfrm>
          <a:prstGeom prst="roundRect">
            <a:avLst>
              <a:gd name="adj" fmla="val 27808"/>
            </a:avLst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</a:rPr>
              <a:t>◆</a:t>
            </a:r>
            <a:r>
              <a:rPr lang="ja-JP" altLang="en-US" sz="1000" dirty="0" smtClean="0">
                <a:solidFill>
                  <a:prstClr val="black"/>
                </a:solidFill>
              </a:rPr>
              <a:t> </a:t>
            </a:r>
            <a:r>
              <a:rPr lang="ja-JP" altLang="en-US" sz="1000" spc="-120" dirty="0" smtClean="0">
                <a:solidFill>
                  <a:prstClr val="black"/>
                </a:solidFill>
              </a:rPr>
              <a:t>防災教育･ふるさと</a:t>
            </a:r>
            <a:r>
              <a:rPr lang="ja-JP" altLang="en-US" sz="1000" spc="-120" dirty="0">
                <a:solidFill>
                  <a:prstClr val="black"/>
                </a:solidFill>
              </a:rPr>
              <a:t>創造学から地域を考える</a:t>
            </a:r>
            <a:r>
              <a:rPr lang="ja-JP" altLang="en-US" sz="1000" spc="-120" dirty="0" smtClean="0">
                <a:solidFill>
                  <a:prstClr val="black"/>
                </a:solidFill>
              </a:rPr>
              <a:t>授業</a:t>
            </a:r>
            <a:endParaRPr lang="en-US" altLang="ja-JP" sz="1000" spc="-120" dirty="0">
              <a:solidFill>
                <a:prstClr val="black"/>
              </a:solidFill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</a:rPr>
              <a:t>◆</a:t>
            </a:r>
            <a:r>
              <a:rPr lang="ja-JP" altLang="en-US" sz="1000" dirty="0" smtClean="0">
                <a:solidFill>
                  <a:prstClr val="black"/>
                </a:solidFill>
              </a:rPr>
              <a:t> </a:t>
            </a:r>
            <a:r>
              <a:rPr lang="ja-JP" altLang="en-US" sz="1000" spc="-100" dirty="0" smtClean="0">
                <a:solidFill>
                  <a:prstClr val="black"/>
                </a:solidFill>
              </a:rPr>
              <a:t>各界</a:t>
            </a:r>
            <a:r>
              <a:rPr lang="ja-JP" altLang="en-US" sz="1000" spc="-100" dirty="0">
                <a:solidFill>
                  <a:prstClr val="black"/>
                </a:solidFill>
              </a:rPr>
              <a:t>の第一人者</a:t>
            </a:r>
            <a:r>
              <a:rPr lang="ja-JP" altLang="en-US" sz="1000" spc="-100" dirty="0" smtClean="0">
                <a:solidFill>
                  <a:prstClr val="black"/>
                </a:solidFill>
              </a:rPr>
              <a:t>、地元企業及び地域</a:t>
            </a:r>
            <a:r>
              <a:rPr lang="ja-JP" altLang="en-US" sz="1000" spc="-100" dirty="0">
                <a:solidFill>
                  <a:prstClr val="black"/>
                </a:solidFill>
              </a:rPr>
              <a:t>の</a:t>
            </a:r>
            <a:r>
              <a:rPr lang="ja-JP" altLang="en-US" sz="1000" spc="-100" dirty="0" smtClean="0">
                <a:solidFill>
                  <a:prstClr val="black"/>
                </a:solidFill>
              </a:rPr>
              <a:t>方々か</a:t>
            </a:r>
            <a:endParaRPr lang="en-US" altLang="ja-JP" sz="1000" spc="-100" dirty="0" smtClean="0">
              <a:solidFill>
                <a:prstClr val="black"/>
              </a:solidFill>
            </a:endParaRPr>
          </a:p>
          <a:p>
            <a:pPr>
              <a:lnSpc>
                <a:spcPts val="1400"/>
              </a:lnSpc>
            </a:pPr>
            <a:r>
              <a:rPr lang="ja-JP" altLang="en-US" sz="1000" spc="-100" dirty="0" smtClean="0">
                <a:solidFill>
                  <a:prstClr val="black"/>
                </a:solidFill>
              </a:rPr>
              <a:t>　　  らの</a:t>
            </a:r>
            <a:r>
              <a:rPr lang="ja-JP" altLang="en-US" sz="1000" spc="-100" dirty="0">
                <a:solidFill>
                  <a:prstClr val="black"/>
                </a:solidFill>
              </a:rPr>
              <a:t>授業</a:t>
            </a:r>
            <a:endParaRPr lang="en-US" altLang="ja-JP" sz="1000" spc="-100" dirty="0">
              <a:solidFill>
                <a:prstClr val="black"/>
              </a:solidFill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</a:rPr>
              <a:t>◆</a:t>
            </a:r>
            <a:r>
              <a:rPr lang="ja-JP" altLang="en-US" sz="1000" dirty="0" smtClean="0">
                <a:solidFill>
                  <a:prstClr val="black"/>
                </a:solidFill>
              </a:rPr>
              <a:t> </a:t>
            </a:r>
            <a:r>
              <a:rPr lang="ja-JP" altLang="en-US" sz="1000" spc="-110" dirty="0" smtClean="0">
                <a:solidFill>
                  <a:prstClr val="black"/>
                </a:solidFill>
              </a:rPr>
              <a:t>生徒</a:t>
            </a:r>
            <a:r>
              <a:rPr lang="ja-JP" altLang="en-US" sz="1000" spc="-110" dirty="0">
                <a:solidFill>
                  <a:prstClr val="black"/>
                </a:solidFill>
              </a:rPr>
              <a:t>が主体</a:t>
            </a:r>
            <a:r>
              <a:rPr lang="ja-JP" altLang="en-US" sz="1000" spc="-110" dirty="0" smtClean="0">
                <a:solidFill>
                  <a:prstClr val="black"/>
                </a:solidFill>
              </a:rPr>
              <a:t>のｱｸﾃｨﾌﾞ･ﾗｰﾆﾝｸﾞを</a:t>
            </a:r>
            <a:r>
              <a:rPr lang="ja-JP" altLang="en-US" sz="1000" spc="-110" dirty="0">
                <a:solidFill>
                  <a:prstClr val="black"/>
                </a:solidFill>
              </a:rPr>
              <a:t>導入した授業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260654" y="5336473"/>
            <a:ext cx="2121752" cy="3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/>
          </a:sp3d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400" dirty="0">
              <a:ln w="95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58905" y="2604011"/>
            <a:ext cx="10071032" cy="41790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原子力防災研究</a:t>
            </a:r>
            <a:endParaRPr kumimoji="1" lang="ja-JP" altLang="en-US" sz="1400" b="1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58905" y="3517882"/>
            <a:ext cx="10071032" cy="417908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再生可能エネルギー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研究</a:t>
            </a:r>
            <a:endParaRPr kumimoji="1" lang="ja-JP" altLang="en-US" sz="1400" b="1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58905" y="3060947"/>
            <a:ext cx="10071032" cy="417908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ﾒﾃﾞｨｱ・ｺﾐｭﾆｹｰｼｮﾝ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研究</a:t>
            </a:r>
            <a:endParaRPr kumimoji="1" lang="ja-JP" altLang="en-US" sz="1400" b="1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58905" y="3974817"/>
            <a:ext cx="10071164" cy="417908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アグリ・ビジネス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研究</a:t>
            </a:r>
            <a:endParaRPr kumimoji="1" lang="ja-JP" altLang="en-US" sz="1400" b="1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58906" y="4431753"/>
            <a:ext cx="10071163" cy="417908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スポーツと健康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研究</a:t>
            </a:r>
            <a:endParaRPr kumimoji="1" lang="ja-JP" altLang="en-US" sz="1400" b="1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700181" y="5380945"/>
            <a:ext cx="2569225" cy="3895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/>
          </a:sp3d>
        </p:spPr>
        <p:txBody>
          <a:bodyPr wrap="square" rtlCol="0" anchor="ctr">
            <a:noAutofit/>
          </a:bodyPr>
          <a:lstStyle/>
          <a:p>
            <a:pPr algn="ctr"/>
            <a:endParaRPr kumimoji="1" lang="ja-JP" altLang="en-US" sz="1600" dirty="0">
              <a:ln w="95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269790" y="1161154"/>
            <a:ext cx="2299209" cy="3749363"/>
          </a:xfrm>
          <a:prstGeom prst="roundRect">
            <a:avLst>
              <a:gd name="adj" fmla="val 10518"/>
            </a:avLst>
          </a:prstGeom>
          <a:solidFill>
            <a:srgbClr val="A43D3A">
              <a:alpha val="4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788851" y="1221947"/>
            <a:ext cx="1233188" cy="394216"/>
          </a:xfrm>
          <a:prstGeom prst="roundRect">
            <a:avLst>
              <a:gd name="adj" fmla="val 2518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/>
                </a:solidFill>
              </a:rPr>
              <a:t>海外研修</a:t>
            </a:r>
            <a:endParaRPr kumimoji="1" lang="ja-JP" altLang="en-US" sz="1600" dirty="0">
              <a:ln w="9525">
                <a:solidFill>
                  <a:srgbClr val="002060"/>
                </a:solidFill>
                <a:prstDash val="solid"/>
              </a:ln>
              <a:solidFill>
                <a:schemeClr val="accent1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0" name="ホームベース 39"/>
          <p:cNvSpPr/>
          <p:nvPr/>
        </p:nvSpPr>
        <p:spPr>
          <a:xfrm>
            <a:off x="2700182" y="5062551"/>
            <a:ext cx="7000562" cy="252000"/>
          </a:xfrm>
          <a:prstGeom prst="homePlate">
            <a:avLst>
              <a:gd name="adj" fmla="val 129630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先進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の学びで地域へ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、地域から世界へ、未来へ　　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</a:t>
            </a:r>
            <a:r>
              <a:rPr lang="ja-JP" altLang="en-US" sz="14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に貢献する人材の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育成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700181" y="1161153"/>
            <a:ext cx="2569608" cy="3749414"/>
          </a:xfrm>
          <a:prstGeom prst="roundRect">
            <a:avLst>
              <a:gd name="adj" fmla="val 9895"/>
            </a:avLst>
          </a:prstGeom>
          <a:solidFill>
            <a:schemeClr val="accent2">
              <a:lumMod val="40000"/>
              <a:lumOff val="60000"/>
              <a:alpha val="42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2786204" y="3517883"/>
            <a:ext cx="2384163" cy="417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ja-JP" altLang="en-US" sz="9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いわき明星</a:t>
            </a:r>
            <a:r>
              <a:rPr lang="ja-JP" altLang="en-US" sz="9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9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南相馬</a:t>
            </a:r>
            <a:r>
              <a:rPr lang="ja-JP" altLang="en-US" sz="900" b="1" u="sng" spc="-14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ソーラー・アグリパーク等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、再エネの可能性を研究する。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786204" y="4431753"/>
            <a:ext cx="2384163" cy="417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4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福島大学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へ行き、効果的な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トレーニング方法を学習する。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786202" y="2604014"/>
            <a:ext cx="2384164" cy="8748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2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広島県・長崎県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を訪問し、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放射線防御、災害からの街づくり、人権について学習する。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326460" y="1221947"/>
            <a:ext cx="1345819" cy="387668"/>
          </a:xfrm>
          <a:prstGeom prst="roundRect">
            <a:avLst>
              <a:gd name="adj" fmla="val 2234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1"/>
                </a:solidFill>
              </a:rPr>
              <a:t>国内研修</a:t>
            </a:r>
            <a:endParaRPr kumimoji="1" lang="ja-JP" altLang="en-US" sz="1600" dirty="0">
              <a:ln w="9525">
                <a:solidFill>
                  <a:srgbClr val="002060"/>
                </a:solidFill>
                <a:prstDash val="solid"/>
              </a:ln>
              <a:solidFill>
                <a:schemeClr val="accent1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786204" y="3974818"/>
            <a:ext cx="2384163" cy="417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4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いわき小名浜菜園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インターンシップを行う。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07761" y="1304522"/>
            <a:ext cx="1853299" cy="68794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b="1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課題</a:t>
            </a:r>
            <a:r>
              <a:rPr lang="ja-JP" altLang="en-US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研究</a:t>
            </a:r>
            <a:endParaRPr lang="en-US" altLang="ja-JP" b="1" dirty="0" smtClean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ctr"/>
            <a:endParaRPr kumimoji="1" lang="ja-JP" altLang="en-US" sz="1200" b="1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244662" y="496272"/>
            <a:ext cx="8073575" cy="556181"/>
          </a:xfrm>
          <a:prstGeom prst="roundRect">
            <a:avLst/>
          </a:prstGeom>
          <a:solidFill>
            <a:srgbClr val="FFFF00"/>
          </a:solidFill>
          <a:ln w="222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目的：社会課題に対する関心と深い教養に加え、コミュニケーション能力、問題解決力等の国際的素養を身に付け、</a:t>
            </a:r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福島県の復興に寄与するグローバル・リーダーを高等学校段階から育成する。　　　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フローチャート : 抜出し 40"/>
          <p:cNvSpPr/>
          <p:nvPr/>
        </p:nvSpPr>
        <p:spPr>
          <a:xfrm rot="5400000">
            <a:off x="5047279" y="1222651"/>
            <a:ext cx="407138" cy="452554"/>
          </a:xfrm>
          <a:prstGeom prst="flowChartExtract">
            <a:avLst/>
          </a:prstGeom>
          <a:solidFill>
            <a:schemeClr val="accent4">
              <a:lumMod val="60000"/>
              <a:lumOff val="40000"/>
            </a:schemeClr>
          </a:solidFill>
          <a:ln w="222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310625" y="5525296"/>
            <a:ext cx="2126651" cy="1152000"/>
          </a:xfrm>
          <a:prstGeom prst="roundRect">
            <a:avLst>
              <a:gd name="adj" fmla="val 5789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魅力ある学校とするための先進的な教育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実践するとともに、ふるさとの復興を担い、双葉郡の中学校との連携を確立する。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7568999" y="1166752"/>
            <a:ext cx="1943911" cy="3749363"/>
          </a:xfrm>
          <a:prstGeom prst="roundRect">
            <a:avLst>
              <a:gd name="adj" fmla="val 12751"/>
            </a:avLst>
          </a:prstGeom>
          <a:solidFill>
            <a:schemeClr val="accent2">
              <a:lumMod val="50000"/>
              <a:alpha val="6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7677497" y="2604012"/>
            <a:ext cx="1726654" cy="224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2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b="1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b="1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フローチャート : 抜出し 7"/>
          <p:cNvSpPr/>
          <p:nvPr/>
        </p:nvSpPr>
        <p:spPr>
          <a:xfrm>
            <a:off x="7687914" y="3240000"/>
            <a:ext cx="1698931" cy="1600492"/>
          </a:xfrm>
          <a:prstGeom prst="flowChartExtract">
            <a:avLst/>
          </a:prstGeom>
          <a:solidFill>
            <a:srgbClr val="FFFF66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7818337" y="1202478"/>
            <a:ext cx="1432448" cy="504000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ja-JP" altLang="en-US" sz="1400" b="1" u="sng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地域再生</a:t>
            </a:r>
            <a:endParaRPr lang="en-US" altLang="ja-JP" sz="1400" b="1" u="sng" dirty="0" smtClean="0"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国・県への提言</a:t>
            </a:r>
            <a:endParaRPr lang="en-US" altLang="ja-JP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横巻き 48"/>
          <p:cNvSpPr/>
          <p:nvPr/>
        </p:nvSpPr>
        <p:spPr>
          <a:xfrm>
            <a:off x="2628206" y="1631737"/>
            <a:ext cx="2705384" cy="1000802"/>
          </a:xfrm>
          <a:prstGeom prst="horizontalScroll">
            <a:avLst/>
          </a:prstGeom>
          <a:solidFill>
            <a:srgbClr val="CDF2FF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基礎的</a:t>
            </a:r>
            <a:r>
              <a:rPr lang="ja-JP" altLang="en-US" sz="1050" b="1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学び</a:t>
            </a:r>
            <a:r>
              <a:rPr lang="ja-JP" altLang="en-US" sz="1050" b="1" dirty="0">
                <a:solidFill>
                  <a:prstClr val="black"/>
                </a:solidFill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</a:rPr>
              <a:t>「</a:t>
            </a:r>
            <a:r>
              <a:rPr lang="ja-JP" altLang="en-US" sz="1000" dirty="0">
                <a:solidFill>
                  <a:prstClr val="black"/>
                </a:solidFill>
              </a:rPr>
              <a:t>産業社会と人間」において</a:t>
            </a:r>
            <a:r>
              <a:rPr lang="ja-JP" altLang="en-US" sz="1000" dirty="0" smtClean="0">
                <a:solidFill>
                  <a:prstClr val="black"/>
                </a:solidFill>
              </a:rPr>
              <a:t>、連携中学校</a:t>
            </a:r>
            <a:r>
              <a:rPr lang="ja-JP" altLang="en-US" sz="1000" dirty="0">
                <a:solidFill>
                  <a:prstClr val="black"/>
                </a:solidFill>
              </a:rPr>
              <a:t>から継続して学ぶ</a:t>
            </a:r>
            <a:r>
              <a:rPr lang="en-US" altLang="ja-JP" sz="1000" dirty="0">
                <a:solidFill>
                  <a:prstClr val="black"/>
                </a:solidFill>
              </a:rPr>
              <a:t>『</a:t>
            </a:r>
            <a:r>
              <a:rPr lang="ja-JP" altLang="en-US" sz="1000" dirty="0">
                <a:solidFill>
                  <a:prstClr val="black"/>
                </a:solidFill>
              </a:rPr>
              <a:t>ふるさと創造学</a:t>
            </a:r>
            <a:r>
              <a:rPr lang="en-US" altLang="ja-JP" sz="1000" dirty="0">
                <a:solidFill>
                  <a:prstClr val="black"/>
                </a:solidFill>
              </a:rPr>
              <a:t>』</a:t>
            </a:r>
            <a:r>
              <a:rPr lang="ja-JP" altLang="en-US" sz="1000" dirty="0">
                <a:solidFill>
                  <a:prstClr val="black"/>
                </a:solidFill>
              </a:rPr>
              <a:t>の中で、</a:t>
            </a:r>
            <a:r>
              <a:rPr lang="ja-JP" altLang="en-US" sz="1000" dirty="0" smtClean="0">
                <a:solidFill>
                  <a:prstClr val="black"/>
                </a:solidFill>
              </a:rPr>
              <a:t>ふるさとに</a:t>
            </a:r>
            <a:r>
              <a:rPr lang="ja-JP" altLang="en-US" sz="1000" dirty="0">
                <a:solidFill>
                  <a:prstClr val="black"/>
                </a:solidFill>
              </a:rPr>
              <a:t>ついての</a:t>
            </a:r>
            <a:r>
              <a:rPr lang="ja-JP" altLang="en-US" sz="1000" dirty="0" smtClean="0">
                <a:solidFill>
                  <a:prstClr val="black"/>
                </a:solidFill>
              </a:rPr>
              <a:t>学習し、国内へと視野を広げる。</a:t>
            </a:r>
            <a:endParaRPr lang="en-US" altLang="ja-JP" sz="1000" dirty="0">
              <a:solidFill>
                <a:prstClr val="black"/>
              </a:solidFill>
            </a:endParaRPr>
          </a:p>
        </p:txBody>
      </p:sp>
      <p:sp>
        <p:nvSpPr>
          <p:cNvPr id="55" name="横巻き 54"/>
          <p:cNvSpPr/>
          <p:nvPr/>
        </p:nvSpPr>
        <p:spPr>
          <a:xfrm>
            <a:off x="5214132" y="1642326"/>
            <a:ext cx="2412000" cy="990213"/>
          </a:xfrm>
          <a:prstGeom prst="horizontalScroll">
            <a:avLst>
              <a:gd name="adj" fmla="val 12435"/>
            </a:avLst>
          </a:prstGeom>
          <a:solidFill>
            <a:srgbClr val="A3E7FF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発展的学び</a:t>
            </a:r>
            <a:r>
              <a:rPr lang="ja-JP" altLang="en-US" sz="1050" b="1" dirty="0">
                <a:solidFill>
                  <a:prstClr val="black"/>
                </a:solidFill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</a:rPr>
              <a:t>学校</a:t>
            </a:r>
            <a:r>
              <a:rPr lang="ja-JP" altLang="en-US" sz="1000" dirty="0">
                <a:solidFill>
                  <a:prstClr val="black"/>
                </a:solidFill>
              </a:rPr>
              <a:t>設定科目に</a:t>
            </a:r>
            <a:r>
              <a:rPr lang="ja-JP" altLang="en-US" sz="1000" dirty="0" smtClean="0">
                <a:solidFill>
                  <a:prstClr val="black"/>
                </a:solidFill>
              </a:rPr>
              <a:t>おいて</a:t>
            </a:r>
            <a:r>
              <a:rPr lang="ja-JP" altLang="en-US" sz="1000" dirty="0">
                <a:solidFill>
                  <a:prstClr val="black"/>
                </a:solidFill>
              </a:rPr>
              <a:t>、</a:t>
            </a:r>
            <a:r>
              <a:rPr lang="ja-JP" altLang="en-US" sz="1000" dirty="0" smtClean="0">
                <a:solidFill>
                  <a:prstClr val="black"/>
                </a:solidFill>
              </a:rPr>
              <a:t>専門的知識を高め、総合的な学習の時間において課題研究を行い</a:t>
            </a:r>
            <a:r>
              <a:rPr lang="ja-JP" altLang="en-US" sz="1000" dirty="0">
                <a:solidFill>
                  <a:prstClr val="black"/>
                </a:solidFill>
              </a:rPr>
              <a:t>、視野を地域から世界へと</a:t>
            </a:r>
            <a:r>
              <a:rPr lang="ja-JP" altLang="en-US" sz="1000" dirty="0" smtClean="0">
                <a:solidFill>
                  <a:prstClr val="black"/>
                </a:solidFill>
              </a:rPr>
              <a:t>広げる。</a:t>
            </a:r>
            <a:endParaRPr lang="ja-JP" altLang="en-US" sz="1000" dirty="0">
              <a:solidFill>
                <a:prstClr val="black"/>
              </a:solidFill>
            </a:endParaRPr>
          </a:p>
        </p:txBody>
      </p:sp>
      <p:sp>
        <p:nvSpPr>
          <p:cNvPr id="56" name="横巻き 55"/>
          <p:cNvSpPr/>
          <p:nvPr/>
        </p:nvSpPr>
        <p:spPr>
          <a:xfrm>
            <a:off x="7499825" y="1649947"/>
            <a:ext cx="2088056" cy="982592"/>
          </a:xfrm>
          <a:prstGeom prst="horizontalScroll">
            <a:avLst>
              <a:gd name="adj" fmla="val 12335"/>
            </a:avLst>
          </a:prstGeom>
          <a:solidFill>
            <a:srgbClr val="85DFFF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応用的</a:t>
            </a:r>
            <a:r>
              <a:rPr lang="ja-JP" altLang="en-US" sz="1050" b="1" dirty="0" smtClean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学び</a:t>
            </a:r>
            <a:r>
              <a:rPr lang="ja-JP" altLang="en-US" sz="1050" b="1" dirty="0">
                <a:solidFill>
                  <a:prstClr val="black"/>
                </a:solidFill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</a:rPr>
              <a:t>自分</a:t>
            </a:r>
            <a:r>
              <a:rPr lang="ja-JP" altLang="en-US" sz="1000" dirty="0">
                <a:solidFill>
                  <a:prstClr val="black"/>
                </a:solidFill>
              </a:rPr>
              <a:t>の将来を考え、地域の復興につながるテーマについて</a:t>
            </a:r>
            <a:r>
              <a:rPr lang="ja-JP" altLang="en-US" sz="1000" dirty="0" smtClean="0">
                <a:solidFill>
                  <a:prstClr val="black"/>
                </a:solidFill>
              </a:rPr>
              <a:t>の研究を深め、世界に発信していく。</a:t>
            </a:r>
            <a:endParaRPr lang="ja-JP" altLang="en-US" sz="1000" dirty="0">
              <a:solidFill>
                <a:prstClr val="black"/>
              </a:solidFill>
            </a:endParaRPr>
          </a:p>
        </p:txBody>
      </p:sp>
      <p:sp>
        <p:nvSpPr>
          <p:cNvPr id="47" name="フローチャート : 抜出し 46"/>
          <p:cNvSpPr/>
          <p:nvPr/>
        </p:nvSpPr>
        <p:spPr>
          <a:xfrm rot="5400000">
            <a:off x="7223168" y="1222651"/>
            <a:ext cx="407137" cy="452553"/>
          </a:xfrm>
          <a:prstGeom prst="flowChartExtract">
            <a:avLst/>
          </a:prstGeom>
          <a:solidFill>
            <a:schemeClr val="accent4">
              <a:lumMod val="60000"/>
              <a:lumOff val="40000"/>
            </a:schemeClr>
          </a:solidFill>
          <a:ln w="222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699799" y="1190956"/>
            <a:ext cx="408623" cy="3749364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200" b="1" kern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社会へ 未来へ 貢献する グローバル・リーダー</a:t>
            </a:r>
            <a:endParaRPr kumimoji="1" lang="ja-JP" altLang="en-US" sz="1200" b="1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7687914" y="2682602"/>
            <a:ext cx="1726654" cy="96436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ja-JP" altLang="en-US" sz="1200" b="1" dirty="0" smtClean="0">
                <a:ln w="0">
                  <a:noFill/>
                </a:ln>
                <a:solidFill>
                  <a:sysClr val="windowText" lastClr="000000"/>
                </a:solidFill>
                <a:effectLst>
                  <a:glow rad="127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国内外</a:t>
            </a:r>
            <a:r>
              <a:rPr lang="ja-JP" altLang="en-US" sz="1200" b="1" dirty="0">
                <a:ln w="0">
                  <a:noFill/>
                </a:ln>
                <a:solidFill>
                  <a:sysClr val="windowText" lastClr="000000"/>
                </a:solidFill>
                <a:effectLst>
                  <a:glow rad="127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で研究</a:t>
            </a:r>
            <a:r>
              <a:rPr lang="ja-JP" altLang="en-US" sz="1200" b="1" dirty="0" smtClean="0">
                <a:ln w="0">
                  <a:noFill/>
                </a:ln>
                <a:solidFill>
                  <a:sysClr val="windowText" lastClr="000000"/>
                </a:solidFill>
                <a:effectLst>
                  <a:glow rad="127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</a:t>
            </a:r>
            <a:endParaRPr lang="en-US" altLang="ja-JP" sz="1200" b="1" dirty="0" smtClean="0">
              <a:ln w="0">
                <a:noFill/>
              </a:ln>
              <a:solidFill>
                <a:sysClr val="windowText" lastClr="000000"/>
              </a:solidFill>
              <a:effectLst>
                <a:glow rad="12700">
                  <a:schemeClr val="bg1"/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b="1" dirty="0" smtClean="0">
                <a:ln w="0">
                  <a:noFill/>
                </a:ln>
                <a:solidFill>
                  <a:sysClr val="windowText" lastClr="000000"/>
                </a:solidFill>
                <a:effectLst>
                  <a:glow rad="127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を発表</a:t>
            </a:r>
            <a:endParaRPr lang="en-US" altLang="ja-JP" sz="1200" b="1" dirty="0" smtClean="0">
              <a:ln w="0">
                <a:noFill/>
              </a:ln>
              <a:solidFill>
                <a:sysClr val="windowText" lastClr="000000"/>
              </a:solidFill>
              <a:effectLst>
                <a:glow rad="12700">
                  <a:schemeClr val="bg1"/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b="1" dirty="0" smtClean="0">
                <a:ln w="0">
                  <a:noFill/>
                </a:ln>
                <a:solidFill>
                  <a:sysClr val="windowText" lastClr="000000"/>
                </a:solidFill>
                <a:effectLst>
                  <a:glow rad="127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復興庁、環境省</a:t>
            </a:r>
            <a:endParaRPr lang="en-US" altLang="ja-JP" sz="1200" b="1" dirty="0">
              <a:ln w="0">
                <a:noFill/>
              </a:ln>
              <a:solidFill>
                <a:sysClr val="windowText" lastClr="000000"/>
              </a:solidFill>
              <a:effectLst>
                <a:glow rad="12700">
                  <a:schemeClr val="bg1"/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b="1" dirty="0" smtClean="0">
                <a:ln w="0">
                  <a:noFill/>
                </a:ln>
                <a:solidFill>
                  <a:sysClr val="windowText" lastClr="000000"/>
                </a:solidFill>
                <a:effectLst>
                  <a:glow rad="127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などへ提言</a:t>
            </a:r>
            <a:endParaRPr lang="en-US" altLang="ja-JP" sz="1200" b="1" dirty="0" smtClean="0">
              <a:ln w="0">
                <a:noFill/>
              </a:ln>
              <a:solidFill>
                <a:sysClr val="windowText" lastClr="000000"/>
              </a:solidFill>
              <a:effectLst>
                <a:glow rad="12700">
                  <a:schemeClr val="bg1"/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フローチャート : 組合せ 74"/>
          <p:cNvSpPr/>
          <p:nvPr/>
        </p:nvSpPr>
        <p:spPr>
          <a:xfrm>
            <a:off x="8354285" y="3762721"/>
            <a:ext cx="360551" cy="310789"/>
          </a:xfrm>
          <a:prstGeom prst="flowChartMerge">
            <a:avLst/>
          </a:prstGeom>
          <a:solidFill>
            <a:schemeClr val="accent4">
              <a:lumMod val="60000"/>
              <a:lumOff val="40000"/>
            </a:schemeClr>
          </a:solidFill>
          <a:ln w="222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913754" y="4134235"/>
            <a:ext cx="1247248" cy="59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国際的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000"/>
              </a:lnSpc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素養の育成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ホームベース 81"/>
          <p:cNvSpPr>
            <a:spLocks noChangeAspect="1"/>
          </p:cNvSpPr>
          <p:nvPr/>
        </p:nvSpPr>
        <p:spPr>
          <a:xfrm>
            <a:off x="7568999" y="6793195"/>
            <a:ext cx="2131745" cy="305996"/>
          </a:xfrm>
          <a:prstGeom prst="homePlate">
            <a:avLst>
              <a:gd name="adj" fmla="val 102829"/>
            </a:avLst>
          </a:prstGeom>
          <a:solidFill>
            <a:srgbClr val="FF0000">
              <a:alpha val="80000"/>
            </a:srgbClr>
          </a:solidFill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ln w="9525">
                  <a:solidFill>
                    <a:schemeClr val="bg1"/>
                  </a:solidFill>
                </a:ln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３</a:t>
            </a:r>
            <a:r>
              <a:rPr lang="ja-JP" altLang="en-US" sz="1400" b="1" dirty="0" smtClean="0">
                <a:ln w="9525">
                  <a:solidFill>
                    <a:schemeClr val="bg1"/>
                  </a:solidFill>
                </a:ln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年 次</a:t>
            </a:r>
            <a:endParaRPr lang="ja-JP" altLang="en-US" sz="1400" b="1" dirty="0">
              <a:ln w="9525">
                <a:solidFill>
                  <a:schemeClr val="bg1"/>
                </a:solidFill>
              </a:ln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81" name="ホームベース 80"/>
          <p:cNvSpPr>
            <a:spLocks noChangeAspect="1"/>
          </p:cNvSpPr>
          <p:nvPr/>
        </p:nvSpPr>
        <p:spPr>
          <a:xfrm>
            <a:off x="5260654" y="6793199"/>
            <a:ext cx="2560499" cy="305996"/>
          </a:xfrm>
          <a:prstGeom prst="homePlate">
            <a:avLst>
              <a:gd name="adj" fmla="val 95880"/>
            </a:avLst>
          </a:prstGeom>
          <a:solidFill>
            <a:srgbClr val="FF0000">
              <a:alpha val="60000"/>
            </a:srgbClr>
          </a:solidFill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ln w="9525">
                  <a:solidFill>
                    <a:schemeClr val="bg1"/>
                  </a:solidFill>
                </a:ln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</a:t>
            </a:r>
            <a:r>
              <a:rPr lang="ja-JP" altLang="en-US" sz="1400" b="1" dirty="0" smtClean="0">
                <a:ln w="9525">
                  <a:solidFill>
                    <a:schemeClr val="bg1"/>
                  </a:solidFill>
                </a:ln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年 次</a:t>
            </a:r>
            <a:endParaRPr lang="ja-JP" altLang="en-US" sz="1400" b="1" dirty="0">
              <a:ln w="9525">
                <a:solidFill>
                  <a:schemeClr val="bg1"/>
                </a:solidFill>
              </a:ln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7" name="ホームベース 36"/>
          <p:cNvSpPr>
            <a:spLocks noChangeAspect="1"/>
          </p:cNvSpPr>
          <p:nvPr/>
        </p:nvSpPr>
        <p:spPr>
          <a:xfrm>
            <a:off x="2700182" y="6793195"/>
            <a:ext cx="2808343" cy="305996"/>
          </a:xfrm>
          <a:prstGeom prst="homePlate">
            <a:avLst>
              <a:gd name="adj" fmla="val 95880"/>
            </a:avLst>
          </a:prstGeom>
          <a:solidFill>
            <a:srgbClr val="FF0000">
              <a:alpha val="40000"/>
            </a:srgbClr>
          </a:solidFill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 smtClean="0">
                <a:ln w="9525">
                  <a:solidFill>
                    <a:schemeClr val="bg1"/>
                  </a:solidFill>
                </a:ln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１ 年 次</a:t>
            </a:r>
            <a:endParaRPr lang="ja-JP" altLang="en-US" sz="1400" b="1" dirty="0">
              <a:ln w="9525">
                <a:solidFill>
                  <a:schemeClr val="bg1"/>
                </a:solidFill>
              </a:ln>
              <a:solidFill>
                <a:prstClr val="black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504337" y="5467440"/>
            <a:ext cx="2628000" cy="396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/>
          </a:sp3d>
        </p:spPr>
        <p:txBody>
          <a:bodyPr wrap="square" rtlCol="0" anchor="ctr">
            <a:noAutofit/>
          </a:bodyPr>
          <a:lstStyle/>
          <a:p>
            <a:pPr algn="r"/>
            <a:r>
              <a:rPr lang="ja-JP" altLang="en-US" sz="14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総合的な学習の時間</a:t>
            </a:r>
            <a:endParaRPr kumimoji="1" lang="ja-JP" altLang="en-US" sz="1400" dirty="0">
              <a:ln w="95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656275" y="5345296"/>
            <a:ext cx="1330509" cy="360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学校</a:t>
            </a:r>
            <a:r>
              <a:rPr lang="ja-JP" altLang="en-US" sz="1400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設定科目</a:t>
            </a:r>
            <a:endParaRPr kumimoji="1" lang="ja-JP" altLang="en-US" sz="1400" dirty="0">
              <a:ln w="95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714756" y="5380944"/>
            <a:ext cx="2569225" cy="3895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産業社会と人間</a:t>
            </a:r>
            <a:endParaRPr kumimoji="1" lang="ja-JP" altLang="en-US" sz="1600" dirty="0">
              <a:ln w="95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10029" y="103897"/>
            <a:ext cx="2088033" cy="873345"/>
          </a:xfrm>
          <a:prstGeom prst="round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福島県立</a:t>
            </a:r>
            <a:endParaRPr kumimoji="1" lang="en-US" altLang="ja-JP" sz="1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ふたば未来学園</a:t>
            </a:r>
            <a:r>
              <a:rPr kumimoji="1" lang="ja-JP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高等学校</a:t>
            </a:r>
            <a:endParaRPr kumimoji="1" lang="ja-JP" alt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フローチャート : 組合せ 9"/>
          <p:cNvSpPr/>
          <p:nvPr/>
        </p:nvSpPr>
        <p:spPr>
          <a:xfrm>
            <a:off x="272203" y="2205426"/>
            <a:ext cx="2230146" cy="432049"/>
          </a:xfrm>
          <a:prstGeom prst="flowChartMerge">
            <a:avLst/>
          </a:prstGeom>
          <a:solidFill>
            <a:srgbClr val="FFC000"/>
          </a:solidFill>
          <a:ln w="222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５つの研究班</a:t>
            </a:r>
            <a:endParaRPr kumimoji="1"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5396205" y="2594456"/>
            <a:ext cx="2108993" cy="2246036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b="1" u="sng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地方創生</a:t>
            </a:r>
            <a:r>
              <a:rPr kumimoji="0" lang="ja-JP" altLang="en-US" sz="1000" b="1" u="sng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イノベーションスクール</a:t>
            </a:r>
            <a:r>
              <a:rPr kumimoji="0" lang="en-US" altLang="ja-JP" sz="1000" b="1" u="sng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(OECD</a:t>
            </a:r>
            <a:r>
              <a:rPr kumimoji="0" lang="ja-JP" altLang="en-US" sz="1000" b="1" u="sng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東北スクール後継</a:t>
            </a:r>
            <a:r>
              <a:rPr kumimoji="0" lang="ja-JP" altLang="en-US" sz="1000" b="1" u="sng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kumimoji="0" lang="en-US" altLang="ja-JP" sz="1000" b="1" u="sng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b="1" u="sng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ドイツ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kumimoji="0" lang="ja-JP" altLang="en-US" sz="10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10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0" lang="ja-JP" altLang="en-US" sz="10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～２年次）</a:t>
            </a:r>
            <a:endParaRPr kumimoji="0" lang="en-US" altLang="ja-JP" sz="10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・海外の地域・学校との</a:t>
            </a:r>
            <a:endParaRPr kumimoji="0" lang="en-US" altLang="ja-JP" sz="10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研究交流、協同</a:t>
            </a:r>
            <a:endParaRPr kumimoji="0" lang="en-US" altLang="ja-JP" sz="10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b="1" u="sng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タイ</a:t>
            </a:r>
            <a:r>
              <a:rPr kumimoji="0" lang="ja-JP" altLang="en-US" sz="1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kumimoji="0" lang="ja-JP" altLang="en-US" sz="10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（１年次）</a:t>
            </a:r>
            <a:endParaRPr kumimoji="0" lang="en-US" altLang="ja-JP" sz="10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・海外進出企業　等</a:t>
            </a:r>
            <a:endParaRPr kumimoji="0" lang="en-US" altLang="ja-JP" sz="10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b="1" u="sng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アメリカ</a:t>
            </a:r>
            <a:r>
              <a:rPr kumimoji="0" lang="ja-JP" altLang="en-US" sz="1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研修（</a:t>
            </a:r>
            <a:r>
              <a:rPr kumimoji="0" lang="ja-JP" altLang="en-US" sz="10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２年次）</a:t>
            </a:r>
            <a:endParaRPr kumimoji="0" lang="en-US" altLang="ja-JP" sz="10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・原子力災害関連施設</a:t>
            </a:r>
            <a:endParaRPr kumimoji="0" lang="en-US" altLang="ja-JP" sz="10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・再生可能エネルギー関連</a:t>
            </a:r>
            <a:endParaRPr kumimoji="0" lang="en-US" altLang="ja-JP" sz="10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施設　等</a:t>
            </a:r>
            <a:endParaRPr kumimoji="0" lang="en-US" altLang="ja-JP" sz="10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12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33"/>
        </a:solidFill>
        <a:ln>
          <a:solidFill>
            <a:schemeClr val="accent3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281</Words>
  <Application>Microsoft Office PowerPoint</Application>
  <PresentationFormat>ユーザー設定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ＤＨＰ平成ゴシックW5</vt:lpstr>
      <vt:lpstr>HGSｺﾞｼｯｸE</vt:lpstr>
      <vt:lpstr>HGS創英ﾌﾟﾚｾﾞﾝｽEB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EWBUSER</cp:lastModifiedBy>
  <cp:revision>293</cp:revision>
  <cp:lastPrinted>2015-02-05T08:54:06Z</cp:lastPrinted>
  <dcterms:created xsi:type="dcterms:W3CDTF">2014-09-18T01:26:06Z</dcterms:created>
  <dcterms:modified xsi:type="dcterms:W3CDTF">2015-04-24T00:17:43Z</dcterms:modified>
</cp:coreProperties>
</file>